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669E"/>
    <a:srgbClr val="2D6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rgbClr val="2D68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61138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pic>
        <p:nvPicPr>
          <p:cNvPr id="16" name="Picture 15" descr="fotur.pn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2620" y="109483"/>
            <a:ext cx="8925035" cy="6639034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22620" y="1664138"/>
            <a:ext cx="8925035" cy="1059793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22620" y="1646620"/>
            <a:ext cx="8925035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7147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pic>
        <p:nvPicPr>
          <p:cNvPr id="13" name="Picture 12" descr="fotur.png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67"/>
          <a:stretch/>
        </p:blipFill>
        <p:spPr>
          <a:xfrm>
            <a:off x="-87586" y="6419947"/>
            <a:ext cx="9144000" cy="34608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7146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rgbClr val="2D68A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08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794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08038" indent="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6638" indent="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57300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84313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719263" indent="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None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946275" indent="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None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7538" y="1982243"/>
            <a:ext cx="7342188" cy="1924050"/>
          </a:xfrm>
        </p:spPr>
        <p:txBody>
          <a:bodyPr/>
          <a:lstStyle/>
          <a:p>
            <a:r>
              <a:rPr lang="en-US" sz="4500" dirty="0" smtClean="0"/>
              <a:t>1.1 </a:t>
            </a:r>
            <a:r>
              <a:rPr lang="en-US" sz="4500" dirty="0" err="1" smtClean="0"/>
              <a:t>Hver</a:t>
            </a:r>
            <a:r>
              <a:rPr lang="en-US" sz="4500" dirty="0" smtClean="0"/>
              <a:t> </a:t>
            </a:r>
            <a:r>
              <a:rPr lang="en-US" sz="4500" dirty="0" err="1" smtClean="0"/>
              <a:t>er</a:t>
            </a:r>
            <a:r>
              <a:rPr lang="en-US" sz="4500" dirty="0" smtClean="0"/>
              <a:t> </a:t>
            </a:r>
            <a:r>
              <a:rPr lang="en-US" sz="4500" dirty="0" err="1" smtClean="0"/>
              <a:t>ég</a:t>
            </a:r>
            <a:r>
              <a:rPr lang="en-US" sz="4500" dirty="0" smtClean="0"/>
              <a:t>?</a:t>
            </a:r>
            <a:endParaRPr lang="en-US" sz="4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7648" y="2618523"/>
            <a:ext cx="3269672" cy="55489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 1. </a:t>
            </a:r>
            <a:r>
              <a:rPr lang="en-US" sz="2400" dirty="0" err="1" smtClean="0"/>
              <a:t>hluti</a:t>
            </a:r>
            <a:r>
              <a:rPr lang="en-US" sz="2400" dirty="0" smtClean="0"/>
              <a:t> - </a:t>
            </a:r>
            <a:r>
              <a:rPr lang="en-US" sz="2400" dirty="0" err="1" smtClean="0"/>
              <a:t>Sjálfsmyndin</a:t>
            </a:r>
            <a:endParaRPr lang="en-US" sz="2400" dirty="0" smtClean="0"/>
          </a:p>
        </p:txBody>
      </p:sp>
      <p:pic>
        <p:nvPicPr>
          <p:cNvPr id="4" name="Picture 3" descr="fjolskylda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464" y="1400783"/>
            <a:ext cx="2932094" cy="416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22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err="1" smtClean="0"/>
              <a:t>Lengi</a:t>
            </a:r>
            <a:r>
              <a:rPr lang="en-US" sz="3800" dirty="0" smtClean="0"/>
              <a:t> </a:t>
            </a:r>
            <a:r>
              <a:rPr lang="en-US" sz="3800" dirty="0" err="1" smtClean="0"/>
              <a:t>býr</a:t>
            </a:r>
            <a:r>
              <a:rPr lang="en-US" sz="3800" dirty="0" smtClean="0"/>
              <a:t> </a:t>
            </a:r>
            <a:r>
              <a:rPr lang="en-US" sz="3800" dirty="0" err="1" smtClean="0"/>
              <a:t>að</a:t>
            </a:r>
            <a:r>
              <a:rPr lang="en-US" sz="3800" dirty="0" smtClean="0"/>
              <a:t> </a:t>
            </a:r>
            <a:r>
              <a:rPr lang="en-US" sz="3800" dirty="0" err="1" smtClean="0"/>
              <a:t>fyrstu</a:t>
            </a:r>
            <a:r>
              <a:rPr lang="en-US" sz="3800" dirty="0" smtClean="0"/>
              <a:t> </a:t>
            </a:r>
            <a:r>
              <a:rPr lang="en-US" sz="3800" dirty="0" err="1" smtClean="0"/>
              <a:t>gerð</a:t>
            </a:r>
            <a:r>
              <a:rPr lang="en-US" sz="3800" dirty="0" smtClean="0"/>
              <a:t> (</a:t>
            </a:r>
            <a:r>
              <a:rPr lang="en-US" sz="3800" dirty="0" err="1" smtClean="0"/>
              <a:t>bls</a:t>
            </a:r>
            <a:r>
              <a:rPr lang="en-US" sz="3800" dirty="0" smtClean="0"/>
              <a:t>. 13)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7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Erfðir, greind, heilsufar, menntun, efnahagur og búseta móta þig og skýra af hverju þú ert eins og þú ert. </a:t>
            </a:r>
          </a:p>
          <a:p>
            <a:pPr>
              <a:buFont typeface="Arial" pitchFamily="34" charset="0"/>
              <a:buChar char="•"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Áhrif</a:t>
            </a:r>
            <a:r>
              <a:rPr lang="en-US" dirty="0" smtClean="0"/>
              <a:t> </a:t>
            </a:r>
            <a:r>
              <a:rPr lang="en-US" dirty="0" err="1" smtClean="0"/>
              <a:t>systkina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is-IS" dirty="0" smtClean="0"/>
              <a:t> Hvaða áhrif hafa systkini á þig?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800" b="1" dirty="0" smtClean="0"/>
              <a:t>Elstu börn</a:t>
            </a:r>
            <a:r>
              <a:rPr lang="is-IS" sz="2800" dirty="0" smtClean="0"/>
              <a:t>: Vön að taka ábyrgð, ráðskast með þau yngri, kenna þeim og leiðbeina.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800" b="1" dirty="0" smtClean="0"/>
              <a:t>Miðjubörn</a:t>
            </a:r>
            <a:r>
              <a:rPr lang="is-IS" sz="2800" dirty="0" smtClean="0"/>
              <a:t>: Þurfa oft að berjast til að sanna og sýna getu sína. Sveigjanleg í umgengni vegna umgengni við eldri og yngri systkini.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Áhrif</a:t>
            </a:r>
            <a:r>
              <a:rPr lang="en-US" dirty="0" smtClean="0"/>
              <a:t> </a:t>
            </a:r>
            <a:r>
              <a:rPr lang="en-US" dirty="0" err="1" smtClean="0"/>
              <a:t>systkina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is-IS" dirty="0" smtClean="0"/>
              <a:t> Hvaða áhrif hafa systkini á þig?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is-IS" sz="2800" b="1" dirty="0" smtClean="0"/>
              <a:t> Yngstu börn: </a:t>
            </a:r>
            <a:r>
              <a:rPr lang="is-IS" sz="2800" dirty="0" smtClean="0"/>
              <a:t>Verða oft háð eldri systkinum og foreldrum. Komast langt á sjarmanum.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is-IS" sz="2800" dirty="0" smtClean="0"/>
              <a:t> Hversu vel finnast þér þessar lýsingar passa miðað við þína reynslu (úr eigin systkinahóp eða annarra)?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Erfðir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umhverfi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is-IS" sz="3500" dirty="0" smtClean="0"/>
              <a:t> Upphaf þitt hófst í frjóvguðu eggi. Í frumu hvers eggs eru 23 litningapör, það er 46 litningar. Helmingurinn kemur frá föðurnum og hinn helmingurinn frá móðurinni.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is-IS" dirty="0" smtClean="0"/>
              <a:t> </a:t>
            </a:r>
            <a:r>
              <a:rPr lang="is-IS" sz="3000" dirty="0" smtClean="0"/>
              <a:t>Á vefsíðunni </a:t>
            </a:r>
            <a:r>
              <a:rPr lang="is-IS" sz="3000" b="1" dirty="0" smtClean="0"/>
              <a:t>gen.is</a:t>
            </a:r>
            <a:r>
              <a:rPr lang="is-IS" sz="3000" dirty="0" smtClean="0"/>
              <a:t> eru upplýsingar um allt það sem þú hefur alltaf viljað vita um erfðafræði en þorðir ekki að spyrja um: http://www.gen.is/erfdir3/litningar.html</a:t>
            </a:r>
          </a:p>
          <a:p>
            <a:pPr>
              <a:buFont typeface="Arial" pitchFamily="34" charset="0"/>
              <a:buChar char="•"/>
              <a:defRPr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Umhverfi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7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is-IS" sz="3500" dirty="0" smtClean="0"/>
              <a:t> </a:t>
            </a:r>
            <a:r>
              <a:rPr lang="is-IS" dirty="0" smtClean="0"/>
              <a:t>Allir þættir sem móta þig og eru ekki erfðabundnir teljast til umhverfis.</a:t>
            </a:r>
            <a:endParaRPr lang="is-IS" sz="3500" dirty="0" smtClean="0"/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  <a:defRPr/>
            </a:pPr>
            <a:r>
              <a:rPr lang="is-IS" sz="2800" dirty="0" smtClean="0"/>
              <a:t> Dæmi um umhverfisþætti:  Matur, drykkur, ljós, hiti og samskipti við aðra.</a:t>
            </a:r>
          </a:p>
          <a:p>
            <a:pPr>
              <a:buFont typeface="Arial" pitchFamily="34" charset="0"/>
              <a:buChar char="•"/>
              <a:defRPr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Umhverfi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051835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is-IS" sz="3500" dirty="0" smtClean="0"/>
              <a:t> </a:t>
            </a:r>
            <a:r>
              <a:rPr lang="is-IS" dirty="0" smtClean="0"/>
              <a:t>Hvort er mikilvægara við mótun einstaklingsins, umhverfið eða erfðirnar?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s-IS" sz="3500" dirty="0" smtClean="0"/>
              <a:t> </a:t>
            </a:r>
            <a:r>
              <a:rPr lang="is-IS" dirty="0" smtClean="0"/>
              <a:t>Hver er þín skoðun? Færðu rök fyrir svarinu (ekki „af því bara“ svar).</a:t>
            </a:r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Umhverfi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is-IS" sz="3500" dirty="0" smtClean="0"/>
              <a:t> </a:t>
            </a:r>
            <a:r>
              <a:rPr lang="is-IS" dirty="0" smtClean="0"/>
              <a:t>Hvort er mikilvægara við mótun einstaklingsins, umhverfið eða erfðirnar?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s-IS" sz="3500" dirty="0" smtClean="0"/>
              <a:t> </a:t>
            </a:r>
            <a:r>
              <a:rPr lang="is-IS" dirty="0" smtClean="0"/>
              <a:t>Það er útilokað að finna rétt svar við spurningunni. Flestir vísindamenn halda því fram að báðir þættir vegi um það bil jafnt.</a:t>
            </a:r>
          </a:p>
          <a:p>
            <a:pPr>
              <a:buFont typeface="Arial" pitchFamily="34" charset="0"/>
              <a:buChar char="•"/>
              <a:defRPr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Tvíburar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/>
            </a:pPr>
            <a:r>
              <a:rPr lang="is-IS" sz="2800" dirty="0" smtClean="0"/>
              <a:t> Eineggja tvíburar eru einstaklingar sem hafa nánast sama erfðaefnið. Eru þeir þá ekki alveg eins?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/>
            </a:pPr>
            <a:r>
              <a:rPr lang="is-IS" sz="2800" dirty="0" smtClean="0"/>
              <a:t> Bæði já og nei. Rannsóknir sýna að ef heimili sem aðskildir eineggja tvíburar ólust upp á voru ólík, þá urðu tvíburarnir líka ólíkir.</a:t>
            </a:r>
          </a:p>
          <a:p>
            <a:pPr>
              <a:buFont typeface="Arial" pitchFamily="34" charset="0"/>
              <a:buChar char="•"/>
              <a:defRPr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Greind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85000" lnSpcReduction="20000"/>
          </a:bodyPr>
          <a:lstStyle/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/>
            </a:pPr>
            <a:r>
              <a:rPr lang="is-IS" sz="3500" dirty="0" smtClean="0"/>
              <a:t> </a:t>
            </a:r>
            <a:r>
              <a:rPr lang="is-IS" sz="3200" dirty="0" smtClean="0"/>
              <a:t>Í sálarfræði er með þessu orði átt við það sem mælist á tilteknum prófum sem kallast greindarpróf. Þau hafa reynst hafa forsagnargildi um tiltekna eiginleika manna sem hafa til dæmis áhrif á framtíð þeirra.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/>
            </a:pPr>
            <a:r>
              <a:rPr lang="is-IS" sz="3200" dirty="0" smtClean="0"/>
              <a:t> Greindarpróf sýna meðal annars talsverða fylgni, sem kallað er, við almennan námsárangur manna eða gengi í almennum skólum </a:t>
            </a:r>
            <a:r>
              <a:rPr lang="is-IS" sz="2700" dirty="0" smtClean="0"/>
              <a:t>(sjá vísindavefinn: http://visindavefur.hi.is/svar.php?id=615) </a:t>
            </a:r>
            <a:r>
              <a:rPr lang="is-IS" sz="3200" dirty="0" smtClean="0"/>
              <a:t>.</a:t>
            </a:r>
          </a:p>
          <a:p>
            <a:pPr>
              <a:buFont typeface="Arial" pitchFamily="34" charset="0"/>
              <a:buChar char="•"/>
              <a:defRPr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Greindarpróf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051835" cy="3931920"/>
          </a:xfrm>
        </p:spPr>
        <p:txBody>
          <a:bodyPr>
            <a:norm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/>
            </a:pPr>
            <a:r>
              <a:rPr lang="is-IS" sz="3200" dirty="0" smtClean="0"/>
              <a:t> Er hægt að taka greindarpróf á Netinu og ef svo er á hvaða síðum?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  <a:defRPr/>
            </a:pPr>
            <a:r>
              <a:rPr lang="is-IS" sz="2800" dirty="0" smtClean="0"/>
              <a:t> Já, farðu á vefsíðu Vísindavefsins og þar færðu uppgefnar síður með prófum. </a:t>
            </a:r>
          </a:p>
          <a:p>
            <a:pPr marL="0" lvl="1">
              <a:buClr>
                <a:schemeClr val="tx1">
                  <a:lumMod val="75000"/>
                  <a:lumOff val="25000"/>
                </a:schemeClr>
              </a:buClr>
              <a:defRPr/>
            </a:pPr>
            <a:r>
              <a:rPr lang="is-IS" sz="2800" dirty="0" smtClean="0"/>
              <a:t>Sjá: http://visindavefur.hi.is/svar.php?id=5074 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  <a:defRPr/>
            </a:pPr>
            <a:endParaRPr lang="is-IS" sz="3200" dirty="0" smtClean="0"/>
          </a:p>
          <a:p>
            <a:pPr>
              <a:buFont typeface="Arial" pitchFamily="34" charset="0"/>
              <a:buChar char="•"/>
              <a:defRPr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Þú</a:t>
            </a:r>
            <a:r>
              <a:rPr lang="en-US" dirty="0" smtClean="0"/>
              <a:t> </a:t>
            </a:r>
            <a:r>
              <a:rPr lang="en-US" dirty="0" err="1" smtClean="0"/>
              <a:t>ert</a:t>
            </a:r>
            <a:r>
              <a:rPr lang="en-US" dirty="0" smtClean="0"/>
              <a:t> </a:t>
            </a:r>
            <a:r>
              <a:rPr lang="en-US" dirty="0" err="1" smtClean="0"/>
              <a:t>engum</a:t>
            </a:r>
            <a:r>
              <a:rPr lang="en-US" dirty="0" smtClean="0"/>
              <a:t> </a:t>
            </a:r>
            <a:r>
              <a:rPr lang="en-US" dirty="0" err="1" smtClean="0"/>
              <a:t>líkur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Þú heitir ákveðnu nafni og enginn í heiminum hefur nákvæmlega sömu reynslu, hugsanir, útlit og lífsstíl og þú.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Jafnvel eineggja tvíburar eru ekki nákvæmlega eins í einu og öllu.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Rannsóknir</a:t>
            </a:r>
            <a:r>
              <a:rPr lang="en-US" dirty="0" smtClean="0"/>
              <a:t> á </a:t>
            </a:r>
            <a:r>
              <a:rPr lang="en-US" dirty="0" err="1" smtClean="0"/>
              <a:t>eineggja</a:t>
            </a:r>
            <a:r>
              <a:rPr lang="en-US" dirty="0" smtClean="0"/>
              <a:t> </a:t>
            </a:r>
            <a:r>
              <a:rPr lang="en-US" dirty="0" err="1" smtClean="0"/>
              <a:t>tvíburum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/>
            </a:pPr>
            <a:r>
              <a:rPr lang="is-IS" sz="3500" dirty="0" smtClean="0"/>
              <a:t> </a:t>
            </a:r>
            <a:r>
              <a:rPr lang="is-IS" sz="3200" dirty="0" smtClean="0"/>
              <a:t>Munur á greind systkina sem alast upp aðskilin er meiri en meðal systkina sem alast upp á sama heimili.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/>
            </a:pPr>
            <a:r>
              <a:rPr lang="is-IS" sz="3200" dirty="0" smtClean="0"/>
              <a:t> Stjúpsystkini sem alast upp saman eru líkari en venjuleg, óskyld börn.</a:t>
            </a:r>
          </a:p>
          <a:p>
            <a:pPr>
              <a:buFont typeface="Arial" pitchFamily="34" charset="0"/>
              <a:buChar char="•"/>
              <a:defRPr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508" y="244158"/>
            <a:ext cx="7345362" cy="133985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Rannsóknir</a:t>
            </a:r>
            <a:r>
              <a:rPr lang="en-US" dirty="0" smtClean="0"/>
              <a:t> á </a:t>
            </a:r>
            <a:r>
              <a:rPr lang="en-US" dirty="0" err="1" smtClean="0"/>
              <a:t>eineggja</a:t>
            </a:r>
            <a:r>
              <a:rPr lang="en-US" dirty="0" smtClean="0"/>
              <a:t> </a:t>
            </a:r>
            <a:r>
              <a:rPr lang="en-US" dirty="0" err="1" smtClean="0"/>
              <a:t>tvíburum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Af hverju hafa vísindamenn áhuga á að rannsaka hvort erfðir eða umhverfi virki sterkara á mótun einstaklingsins?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  <a:defRPr/>
            </a:pPr>
            <a:r>
              <a:rPr lang="is-IS" sz="2800" dirty="0" smtClean="0"/>
              <a:t> Ef umhverfið virkar sterkara þá er hægt að hafa áhrif á óæskilega þætti þess og stuðla að sem bestum þroska fyrir einstaklinginn.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  <a:defRPr/>
            </a:pPr>
            <a:endParaRPr lang="is-IS" sz="3200" dirty="0" smtClean="0"/>
          </a:p>
          <a:p>
            <a:pPr>
              <a:buFont typeface="Arial" pitchFamily="34" charset="0"/>
              <a:buChar char="•"/>
              <a:defRPr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Rannsóknir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051835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Það eru skiptar skoðanir á því hvað teljist gott umhverfi. Hver er þín skoðun á því?</a:t>
            </a:r>
          </a:p>
          <a:p>
            <a:pPr>
              <a:buFont typeface="Arial" pitchFamily="34" charset="0"/>
              <a:buChar char="•"/>
              <a:defRPr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700" dirty="0" err="1" smtClean="0"/>
              <a:t>Maðurinn</a:t>
            </a:r>
            <a:r>
              <a:rPr lang="en-US" sz="3700" dirty="0" smtClean="0"/>
              <a:t> </a:t>
            </a:r>
            <a:r>
              <a:rPr lang="en-US" sz="3700" dirty="0" err="1" smtClean="0"/>
              <a:t>sem</a:t>
            </a:r>
            <a:r>
              <a:rPr lang="en-US" sz="3700" dirty="0" smtClean="0"/>
              <a:t> </a:t>
            </a:r>
            <a:r>
              <a:rPr lang="en-US" sz="3700" dirty="0" err="1" smtClean="0"/>
              <a:t>félagsvera</a:t>
            </a:r>
            <a:r>
              <a:rPr lang="en-US" sz="3700" dirty="0" smtClean="0"/>
              <a:t> (</a:t>
            </a:r>
            <a:r>
              <a:rPr lang="en-US" sz="3700" dirty="0" err="1" smtClean="0"/>
              <a:t>bls</a:t>
            </a:r>
            <a:r>
              <a:rPr lang="en-US" sz="3700" dirty="0" smtClean="0"/>
              <a:t>. 18)</a:t>
            </a:r>
            <a:endParaRPr lang="en-US" sz="3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051835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</a:t>
            </a:r>
            <a:r>
              <a:rPr lang="is-IS" b="1" dirty="0" smtClean="0"/>
              <a:t>Félagsleg hegðun</a:t>
            </a:r>
            <a:r>
              <a:rPr lang="is-IS" dirty="0" smtClean="0"/>
              <a:t>: Lang stærsti hluti hegðunar er félagslegur en það þýðir að hún er lærð.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Félagsleg hegðun lærist við að taka þátt í lífinu. Reynsla sem þú hefur aflað þér meðal vina og í skólanum hefur mótað þig.</a:t>
            </a:r>
          </a:p>
          <a:p>
            <a:pPr>
              <a:buFont typeface="Arial" pitchFamily="34" charset="0"/>
              <a:buChar char="•"/>
              <a:defRPr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Félagsleg</a:t>
            </a:r>
            <a:r>
              <a:rPr lang="en-US" sz="4300" dirty="0" smtClean="0"/>
              <a:t> </a:t>
            </a:r>
            <a:r>
              <a:rPr lang="en-US" sz="4300" dirty="0" err="1" smtClean="0"/>
              <a:t>hegðun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</a:t>
            </a:r>
            <a:r>
              <a:rPr lang="is-IS" b="1" dirty="0" smtClean="0"/>
              <a:t>Viðmið: </a:t>
            </a:r>
            <a:r>
              <a:rPr lang="is-IS" dirty="0" smtClean="0"/>
              <a:t>Sérstakar skráðar og óskráðar reglur sem segja til um hvernig við eigum að hegða okkur við tilteknar aðstæður.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  <a:defRPr/>
            </a:pPr>
            <a:r>
              <a:rPr lang="is-IS" sz="2800" dirty="0" smtClean="0"/>
              <a:t> Dæmi um skráð viðmið: Skólareglurnar.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  <a:defRPr/>
            </a:pPr>
            <a:r>
              <a:rPr lang="is-IS" sz="2800" dirty="0" smtClean="0"/>
              <a:t> Dæmi um óskráð viðmið: Ganga í samstæðum sokkum.</a:t>
            </a:r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Félagsleg</a:t>
            </a:r>
            <a:r>
              <a:rPr lang="en-US" sz="4300" dirty="0" smtClean="0"/>
              <a:t> </a:t>
            </a:r>
            <a:r>
              <a:rPr lang="en-US" sz="4300" dirty="0" err="1" smtClean="0"/>
              <a:t>hegðun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18)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5" y="2133601"/>
            <a:ext cx="8425909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</a:t>
            </a:r>
            <a:r>
              <a:rPr lang="is-IS" b="1" dirty="0" smtClean="0"/>
              <a:t>Félagsmótun: </a:t>
            </a:r>
            <a:r>
              <a:rPr lang="is-IS" dirty="0" smtClean="0"/>
              <a:t>Samskipti sem móta persónuleika fólks og lifnaðarhætti.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Þú hefur hlotið íslenska félagsmótun sem þýðir að þú hefur lært leikreglur íslensks samfélags.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400" dirty="0" smtClean="0"/>
              <a:t> Hægt er að líkja félagsmótun samfélaga við að læra leikreglur í fótbolta eða handbolta, þú spilar ekki fótbolta með sömu reglum og gilda í handbolta. </a:t>
            </a:r>
          </a:p>
          <a:p>
            <a:pP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300" dirty="0" err="1" smtClean="0"/>
              <a:t>Börn</a:t>
            </a:r>
            <a:r>
              <a:rPr lang="en-US" sz="4300" dirty="0" smtClean="0"/>
              <a:t> </a:t>
            </a:r>
            <a:r>
              <a:rPr lang="en-US" sz="4300" dirty="0" err="1" smtClean="0"/>
              <a:t>sem</a:t>
            </a:r>
            <a:r>
              <a:rPr lang="en-US" sz="4300" dirty="0" smtClean="0"/>
              <a:t> </a:t>
            </a:r>
            <a:r>
              <a:rPr lang="en-US" sz="4300" dirty="0" err="1" smtClean="0"/>
              <a:t>hafa</a:t>
            </a:r>
            <a:r>
              <a:rPr lang="en-US" sz="4300" dirty="0" smtClean="0"/>
              <a:t> </a:t>
            </a:r>
            <a:r>
              <a:rPr lang="en-US" sz="4300" dirty="0" err="1" smtClean="0"/>
              <a:t>alist</a:t>
            </a:r>
            <a:r>
              <a:rPr lang="en-US" sz="4300" dirty="0" smtClean="0"/>
              <a:t> </a:t>
            </a:r>
            <a:r>
              <a:rPr lang="en-US" sz="4300" dirty="0" err="1" smtClean="0"/>
              <a:t>upp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19)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Þau börn sem hafa ekki alist upp meðal manna eru ekki mennsk. 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Þó nokkrar sögur eru til af börnum sem hafa farið á mis við félagsmótun manna og til dæmis alist upp meðal dýra. Frásagnirnar eru ekki mjög nákvæmar eða áreiðanlegar.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Hundadrengurinn frá Rúmeníu – sjá bls. 19</a:t>
            </a:r>
          </a:p>
          <a:p>
            <a:pP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Börn</a:t>
            </a:r>
            <a:r>
              <a:rPr lang="en-US" sz="4300" dirty="0" smtClean="0"/>
              <a:t> í </a:t>
            </a:r>
            <a:r>
              <a:rPr lang="en-US" sz="4300" dirty="0" err="1" smtClean="0"/>
              <a:t>einangrun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20)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is-IS" dirty="0" smtClean="0"/>
              <a:t> Enn eru að finnast börn sem hafa alist upp í einangrun. Upplýsingar um slík börn gefa margt til kynna um „eðli mannsins“. Hvernig verður barn sem fær ekki venjulega félagsmótun? 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Sjá sögurnar um Önnu og Ísabellu (bls. 20 og 21) og söguna um Jenny sem er á vefnum </a:t>
            </a:r>
            <a:r>
              <a:rPr lang="is-IS" sz="2800" i="1" dirty="0" smtClean="0"/>
              <a:t>Á ferð um samfélagið</a:t>
            </a:r>
            <a:r>
              <a:rPr lang="is-IS" sz="2800" dirty="0" smtClean="0"/>
              <a:t>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endParaRPr lang="is-IS" sz="2800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Rökhugsun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21)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051835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Með </a:t>
            </a:r>
            <a:r>
              <a:rPr lang="is-IS" b="1" dirty="0" smtClean="0"/>
              <a:t>rökrænni hugsun </a:t>
            </a:r>
            <a:r>
              <a:rPr lang="is-IS" dirty="0" smtClean="0"/>
              <a:t>er átt við að fólk geti hugsað óhlutstætt (abstrakt) og búið til kenningar um allt mögulegt í huganum. </a:t>
            </a:r>
            <a:endParaRPr lang="is-IS" sz="2800" dirty="0" smtClean="0"/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</a:t>
            </a:r>
            <a:r>
              <a:rPr lang="is-IS" b="1" dirty="0" smtClean="0"/>
              <a:t>Kenning</a:t>
            </a:r>
            <a:r>
              <a:rPr lang="is-IS" dirty="0" smtClean="0"/>
              <a:t>:</a:t>
            </a:r>
            <a:r>
              <a:rPr lang="is-IS" b="1" dirty="0" smtClean="0"/>
              <a:t> </a:t>
            </a:r>
            <a:r>
              <a:rPr lang="is-IS" dirty="0" smtClean="0"/>
              <a:t>Eðli einhvers fyrirbæris skýrt, kerfi reglna eða lögmála sem notað er til að útskýra af hverju eitthvað gerist og hvernig það gerist.</a:t>
            </a:r>
          </a:p>
          <a:p>
            <a:pPr>
              <a:buFont typeface="Arial" pitchFamily="34" charset="0"/>
              <a:buChar char="•"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Rökhugsun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21)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is-IS" dirty="0" smtClean="0"/>
              <a:t> Þú ert alltaf að setja fram </a:t>
            </a:r>
            <a:r>
              <a:rPr lang="is-IS" b="1" dirty="0" smtClean="0"/>
              <a:t>tilgátur </a:t>
            </a:r>
            <a:r>
              <a:rPr lang="is-IS" dirty="0" smtClean="0"/>
              <a:t>og búa til kenningar án þess að gera þér grein fyrir því. Tilgáta er fullyrðing um orsakasamhengi – og ef hún reynist rétt þá er komin kenning.</a:t>
            </a:r>
            <a:endParaRPr lang="is-IS" sz="2800" dirty="0" smtClean="0"/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400" dirty="0" smtClean="0"/>
              <a:t>Strákar eru betri ökumenn en stelpur er dæmi um tilgátu (fullyrðingu) sem gengur ekki upp sem kenning („náttúrulögmál“).</a:t>
            </a:r>
          </a:p>
          <a:p>
            <a:pPr>
              <a:buFont typeface="Arial" pitchFamily="34" charset="0"/>
              <a:buChar char="•"/>
            </a:pPr>
            <a:endParaRPr lang="is-IS" dirty="0" smtClean="0"/>
          </a:p>
          <a:p>
            <a:pPr>
              <a:buFont typeface="Arial" pitchFamily="34" charset="0"/>
              <a:buChar char="•"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Þú</a:t>
            </a:r>
            <a:r>
              <a:rPr lang="en-US" dirty="0" smtClean="0"/>
              <a:t> </a:t>
            </a:r>
            <a:r>
              <a:rPr lang="en-US" dirty="0" err="1" smtClean="0"/>
              <a:t>ert</a:t>
            </a:r>
            <a:r>
              <a:rPr lang="en-US" dirty="0" smtClean="0"/>
              <a:t> </a:t>
            </a:r>
            <a:r>
              <a:rPr lang="en-US" dirty="0" err="1" smtClean="0"/>
              <a:t>eins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aðrir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412054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Einstaklingar sem hafa svipaðan félagslegan bakgrunn eiga eitthvað sameiginlegt sem aðrir hafa ekki.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Félagslegur bakgrunnur mótast af umhverfinu sem umlykur þig svo sem móðurmáli, menningu, menntun, starfi og ótalmörgu öðru.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Viðbrögð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22)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Á unglingsárunum lærir þú af hverju reglur eru nauðsynlegar en þú setur líka stundum spurningarmerki við þær.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Ef engar reglur væru eða ef enginn færi eftir þeim, þá myndir þú aldrei átta þig á til hvers aðrir ætluðust af þér.</a:t>
            </a:r>
          </a:p>
          <a:p>
            <a:pPr>
              <a:buFont typeface="Arial" pitchFamily="34" charset="0"/>
              <a:buChar char="•"/>
            </a:pPr>
            <a:endParaRPr lang="is-IS" dirty="0" smtClean="0"/>
          </a:p>
          <a:p>
            <a:pPr>
              <a:buFont typeface="Arial" pitchFamily="34" charset="0"/>
              <a:buChar char="•"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Viðbrögð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22)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Til að breyta samfélaginu verðum við að setja spurningarmerki við allar reglur og geta fjallað um þær á gagnrýninn hátt.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Við verðum meðal annars að spyrja hver setti regluna og hvaða tilgangi þjónar hún? Af hverju þarft þú til dæmis að mæta í skólann daglega?</a:t>
            </a:r>
          </a:p>
          <a:p>
            <a:endParaRPr lang="is-IS" dirty="0" smtClean="0"/>
          </a:p>
          <a:p>
            <a:pPr>
              <a:buFont typeface="Arial" pitchFamily="34" charset="0"/>
              <a:buChar char="•"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Tíska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22-23)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051835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Tíska er félagslega mótuð – en það þýðir  m.a. að margir byrja að nota sams konar fatnað á sama tíma.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Tískufyrirbæri koma og fara. Margir nota klæðaburð eða lífsstíl (tísku) til að gefa til kynna að þeir tilheyri ákveðnum hópum.</a:t>
            </a:r>
          </a:p>
          <a:p>
            <a:endParaRPr lang="is-IS" dirty="0" smtClean="0"/>
          </a:p>
          <a:p>
            <a:pPr>
              <a:buFont typeface="Arial" pitchFamily="34" charset="0"/>
              <a:buChar char="•"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Tíska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24)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Samkennd innan hóps getur verið mjög sterk en fordómar sem hópurinn hefur í garð annarra, eða aðrir hafa gagnvart honum, geta einnig verið mjög miklir.</a:t>
            </a:r>
          </a:p>
          <a:p>
            <a:pPr>
              <a:buFont typeface="Arial" pitchFamily="34" charset="0"/>
              <a:buChar char="•"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Einn</a:t>
            </a:r>
            <a:r>
              <a:rPr lang="en-US" sz="4300" dirty="0" smtClean="0"/>
              <a:t> </a:t>
            </a:r>
            <a:r>
              <a:rPr lang="en-US" sz="4300" dirty="0" err="1" smtClean="0"/>
              <a:t>eða</a:t>
            </a:r>
            <a:r>
              <a:rPr lang="en-US" sz="4300" dirty="0" smtClean="0"/>
              <a:t> </a:t>
            </a:r>
            <a:r>
              <a:rPr lang="en-US" sz="4300" dirty="0" err="1" smtClean="0"/>
              <a:t>með</a:t>
            </a:r>
            <a:r>
              <a:rPr lang="en-US" sz="4300" dirty="0" smtClean="0"/>
              <a:t> </a:t>
            </a:r>
            <a:r>
              <a:rPr lang="en-US" sz="4300" dirty="0" err="1" smtClean="0"/>
              <a:t>öðrum</a:t>
            </a:r>
            <a:r>
              <a:rPr lang="en-US" sz="4300" dirty="0" smtClean="0"/>
              <a:t> (</a:t>
            </a:r>
            <a:r>
              <a:rPr lang="en-US" sz="4300" dirty="0" err="1" smtClean="0"/>
              <a:t>bls</a:t>
            </a:r>
            <a:r>
              <a:rPr lang="en-US" sz="4300" dirty="0" smtClean="0"/>
              <a:t>. 24)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Font typeface="Arial" pitchFamily="34" charset="0"/>
              <a:buChar char="•"/>
            </a:pPr>
            <a:r>
              <a:rPr lang="is-IS" dirty="0" smtClean="0"/>
              <a:t> Manneskjunni finnst best að deila sigrum og ósigrum með öðrum.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800" dirty="0" smtClean="0"/>
              <a:t> </a:t>
            </a:r>
            <a:r>
              <a:rPr lang="is-IS" sz="2600" dirty="0" smtClean="0"/>
              <a:t>Einkennisbúningar herja heimsins eiga að efla samkennd hermanna og svipta þá eigin persónuleika og vilja.</a:t>
            </a:r>
          </a:p>
          <a:p>
            <a:pPr marL="0" lvl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sz="2600" dirty="0" smtClean="0"/>
              <a:t> Knattspyrnuáhugamenn einkenna sig einnig með treflum og treyjum og undirstrika þannig samstöðu sína og afl.</a:t>
            </a:r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 err="1" smtClean="0"/>
              <a:t>Hluta</a:t>
            </a:r>
            <a:r>
              <a:rPr lang="en-US" sz="4300" dirty="0" smtClean="0"/>
              <a:t> 1.1 </a:t>
            </a:r>
            <a:r>
              <a:rPr lang="en-US" sz="4300" dirty="0" err="1" smtClean="0"/>
              <a:t>er</a:t>
            </a:r>
            <a:r>
              <a:rPr lang="en-US" sz="4300" dirty="0" smtClean="0"/>
              <a:t> </a:t>
            </a:r>
            <a:r>
              <a:rPr lang="en-US" sz="4300" dirty="0" err="1" smtClean="0"/>
              <a:t>lokið</a:t>
            </a:r>
            <a:endParaRPr lang="en-US" sz="4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Hér lýkur glósum úr hluta 1.1 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Nú áttu bara eftir að svara spurningunum á bls. 26.</a:t>
            </a:r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1" smtClean="0"/>
              <a:t>Þú ert eins og aðrir (bls. 10)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Fólk sem hefur alist upp í sama landi er mótað af þeirri reynslu og það er einmitt sú reynsla sem gerir það ólíkt fólki frá öðrum löndum.</a:t>
            </a:r>
            <a:endParaRPr lang="en-U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Sjálfsmyndin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Hver ertu?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Lýstu þér í stuttu máli (eins og þú værir að skrifa afmælisgrein um þig).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Sjálfsmyndin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Þú ert samsett(ur) úr fjölmörgum þáttum sem gera þig að því sem þú ert. </a:t>
            </a:r>
          </a:p>
          <a:p>
            <a:pPr>
              <a:buFont typeface="Arial" pitchFamily="34" charset="0"/>
              <a:buChar char="•"/>
            </a:pPr>
            <a:r>
              <a:rPr lang="is-IS" b="1" dirty="0" smtClean="0"/>
              <a:t> Persónuleikinn</a:t>
            </a:r>
            <a:r>
              <a:rPr lang="is-IS" dirty="0" smtClean="0"/>
              <a:t> mótast af öllum brotunum eða eiginleikunum sem þú ert samsett(ur) úr, svo sem skapgerð, gildismati, hugsun, skynjun, tilfinningalífi og mörgu fleiru.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Sjálfsmyndin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7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Allar hugmyndir sem þú hefur um hver þú ert kallast </a:t>
            </a:r>
            <a:r>
              <a:rPr lang="is-IS" b="1" dirty="0" smtClean="0"/>
              <a:t>sjálfsmynd</a:t>
            </a:r>
            <a:r>
              <a:rPr lang="is-IS" dirty="0" smtClean="0"/>
              <a:t>. </a:t>
            </a:r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Hvað</a:t>
            </a:r>
            <a:r>
              <a:rPr lang="en-US" dirty="0" smtClean="0"/>
              <a:t> </a:t>
            </a:r>
            <a:r>
              <a:rPr lang="en-US" dirty="0" err="1" smtClean="0"/>
              <a:t>eru</a:t>
            </a:r>
            <a:r>
              <a:rPr lang="en-US" dirty="0" smtClean="0"/>
              <a:t> </a:t>
            </a:r>
            <a:r>
              <a:rPr lang="en-US" dirty="0" err="1" smtClean="0"/>
              <a:t>sérkenni</a:t>
            </a:r>
            <a:r>
              <a:rPr lang="en-US" dirty="0" smtClean="0"/>
              <a:t>? (</a:t>
            </a:r>
            <a:r>
              <a:rPr lang="en-US" dirty="0" err="1" smtClean="0"/>
              <a:t>bls</a:t>
            </a:r>
            <a:r>
              <a:rPr lang="en-US" dirty="0" smtClean="0"/>
              <a:t>. 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7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Sérkenni er að vera það sem maður er en ekki einhver annar. </a:t>
            </a:r>
          </a:p>
          <a:p>
            <a:pPr>
              <a:buFont typeface="Arial" pitchFamily="34" charset="0"/>
              <a:buChar char="•"/>
            </a:pPr>
            <a:r>
              <a:rPr lang="is-IS" dirty="0" smtClean="0"/>
              <a:t> Sérkenni eru notuð til að útskýra hver við erum sem persónur.</a:t>
            </a:r>
          </a:p>
          <a:p>
            <a:pPr>
              <a:buFont typeface="Arial" pitchFamily="34" charset="0"/>
              <a:buChar char="•"/>
            </a:pPr>
            <a:endParaRPr lang="is-IS" dirty="0" smtClean="0"/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Umhverfi</a:t>
            </a:r>
            <a:r>
              <a:rPr lang="en-US" dirty="0" smtClean="0"/>
              <a:t> (</a:t>
            </a:r>
            <a:r>
              <a:rPr lang="en-US" dirty="0" err="1" smtClean="0"/>
              <a:t>bls</a:t>
            </a:r>
            <a:r>
              <a:rPr lang="en-US" dirty="0" smtClean="0"/>
              <a:t>. 13-14)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146" y="2133601"/>
            <a:ext cx="8223398" cy="393192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is-IS" dirty="0" smtClean="0"/>
              <a:t> Engir tveir búa í nákvæmlega sama umhverfi.</a:t>
            </a:r>
          </a:p>
          <a:p>
            <a:pPr marL="0" lvl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Wingdings" pitchFamily="2" charset="2"/>
              <a:buChar char="§"/>
            </a:pPr>
            <a:r>
              <a:rPr lang="is-IS" dirty="0" smtClean="0"/>
              <a:t> </a:t>
            </a:r>
            <a:r>
              <a:rPr lang="is-IS" sz="2800" dirty="0" smtClean="0"/>
              <a:t>Umhverfi sem lítur út fyrir að vera einsleitt er þegar öllu er á botninn hvolft mjög fjölbreytt og ólíkt. Þess vegna sýna einstaklingar, sem virðast hafa alist upp í nákvæmlega sama umhverfi, ólík viðbrögð við mismunandi aðstæður.</a:t>
            </a:r>
          </a:p>
        </p:txBody>
      </p:sp>
      <p:pic>
        <p:nvPicPr>
          <p:cNvPr id="7" name="Content Placeholder 6" descr="pila-rau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00" r="-43400"/>
          <a:stretch>
            <a:fillRect/>
          </a:stretch>
        </p:blipFill>
        <p:spPr>
          <a:xfrm>
            <a:off x="187783" y="278723"/>
            <a:ext cx="478725" cy="256277"/>
          </a:xfrm>
          <a:prstGeom prst="rect">
            <a:avLst/>
          </a:prstGeom>
        </p:spPr>
      </p:pic>
      <p:pic>
        <p:nvPicPr>
          <p:cNvPr id="1027" name="Picture 3" descr="C:\Users\Notandi\Documents\Námsgagnastofnun\Þjóðfélagsfræði\grafik og myndir\bar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509" y="354885"/>
            <a:ext cx="878035" cy="99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6903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1400</TotalTime>
  <Words>1645</Words>
  <Application>Microsoft Office PowerPoint</Application>
  <PresentationFormat>Sýnt á skjá (4:3)</PresentationFormat>
  <Paragraphs>106</Paragraphs>
  <Slides>35</Slides>
  <Notes>0</Notes>
  <HiddenSlides>0</HiddenSlides>
  <MMClips>0</MMClips>
  <ScaleCrop>false</ScaleCrop>
  <HeadingPairs>
    <vt:vector size="4" baseType="variant">
      <vt:variant>
        <vt:lpstr>Þema</vt:lpstr>
      </vt:variant>
      <vt:variant>
        <vt:i4>1</vt:i4>
      </vt:variant>
      <vt:variant>
        <vt:lpstr>Skyggnutitlar</vt:lpstr>
      </vt:variant>
      <vt:variant>
        <vt:i4>35</vt:i4>
      </vt:variant>
    </vt:vector>
  </HeadingPairs>
  <TitlesOfParts>
    <vt:vector size="36" baseType="lpstr">
      <vt:lpstr>Capital</vt:lpstr>
      <vt:lpstr>1.1 Hver er ég?</vt:lpstr>
      <vt:lpstr>Þú ert engum líkur (bls. 10)</vt:lpstr>
      <vt:lpstr>Þú ert eins og aðrir (bls. 10)</vt:lpstr>
      <vt:lpstr>Þú ert eins og aðrir (bls. 10)</vt:lpstr>
      <vt:lpstr>Sjálfsmyndin (bls. 11)</vt:lpstr>
      <vt:lpstr>Sjálfsmyndin (bls. 11)</vt:lpstr>
      <vt:lpstr>Sjálfsmyndin (bls. 11)</vt:lpstr>
      <vt:lpstr>Hvað eru sérkenni? (bls. 12)</vt:lpstr>
      <vt:lpstr>Umhverfi (bls. 13-14)</vt:lpstr>
      <vt:lpstr>Lengi býr að fyrstu gerð (bls. 13)</vt:lpstr>
      <vt:lpstr>Áhrif systkina (bls. 14)</vt:lpstr>
      <vt:lpstr>Áhrif systkina (bls. 14)</vt:lpstr>
      <vt:lpstr>Erfðir og umhverfi (bls. 14)</vt:lpstr>
      <vt:lpstr>Umhverfi (bls. 15)</vt:lpstr>
      <vt:lpstr>Umhverfi (bls. 15)</vt:lpstr>
      <vt:lpstr>Umhverfi (bls. 15)</vt:lpstr>
      <vt:lpstr>Tvíburar (bls. 16)</vt:lpstr>
      <vt:lpstr>Greind (bls. 16)</vt:lpstr>
      <vt:lpstr>Greindarpróf (bls. 17)</vt:lpstr>
      <vt:lpstr>Rannsóknir á eineggja tvíburum (bls. 17)</vt:lpstr>
      <vt:lpstr>Rannsóknir á eineggja tvíburum (bls. 17)</vt:lpstr>
      <vt:lpstr>Rannsóknir (bls. 18)</vt:lpstr>
      <vt:lpstr>Maðurinn sem félagsvera (bls. 18)</vt:lpstr>
      <vt:lpstr>Félagsleg hegðun (bls. 18)</vt:lpstr>
      <vt:lpstr>Félagsleg hegðun (bls. 18)</vt:lpstr>
      <vt:lpstr>Börn sem hafa alist upp (bls. 19)</vt:lpstr>
      <vt:lpstr>Börn í einangrun (bls. 20)</vt:lpstr>
      <vt:lpstr>Rökhugsun (bls. 21)</vt:lpstr>
      <vt:lpstr>Rökhugsun (bls. 21)</vt:lpstr>
      <vt:lpstr>Viðbrögð (bls. 22)</vt:lpstr>
      <vt:lpstr>Viðbrögð (bls. 22)</vt:lpstr>
      <vt:lpstr>Tíska (bls. 22-23)</vt:lpstr>
      <vt:lpstr>Tíska (bls. 24)</vt:lpstr>
      <vt:lpstr>Einn eða með öðrum (bls. 24)</vt:lpstr>
      <vt:lpstr>Hluta 1.1 er lokið</vt:lpstr>
    </vt:vector>
  </TitlesOfParts>
  <Company>Norðurpóllinn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Ólafur Már Svavarsson</dc:creator>
  <cp:lastModifiedBy>Mikael Marino Rivera</cp:lastModifiedBy>
  <cp:revision>62</cp:revision>
  <dcterms:created xsi:type="dcterms:W3CDTF">2011-05-04T14:28:42Z</dcterms:created>
  <dcterms:modified xsi:type="dcterms:W3CDTF">2015-08-20T15:45:50Z</dcterms:modified>
</cp:coreProperties>
</file>