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smtClean="0"/>
              <a:t>Smelltu til að breyta stíl aðalundirtitla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smtClean="0"/>
              <a:t>Smelltu til að breyta stíl aðaltitils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s-IS" smtClean="0"/>
              <a:t>Smelltu á tákn til að bæta við mynd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 smtClean="0"/>
              <a:t>Smelltu til að breyta stílum aðaltexta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s-IS" smtClean="0"/>
              <a:t>Smelltu til að breyta stíl aðaltitils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 smtClean="0"/>
              <a:t>Smelltu til að breyta stílum aðaltexta</a:t>
            </a:r>
          </a:p>
          <a:p>
            <a:pPr lvl="1"/>
            <a:r>
              <a:rPr lang="is-IS" smtClean="0"/>
              <a:t>Annað stig</a:t>
            </a:r>
          </a:p>
          <a:p>
            <a:pPr lvl="2"/>
            <a:r>
              <a:rPr lang="is-IS" smtClean="0"/>
              <a:t>Þriðja stig</a:t>
            </a:r>
          </a:p>
          <a:p>
            <a:pPr lvl="3"/>
            <a:r>
              <a:rPr lang="is-IS" smtClean="0"/>
              <a:t>Fjórða stig</a:t>
            </a:r>
          </a:p>
          <a:p>
            <a:pPr lvl="4"/>
            <a:r>
              <a:rPr lang="is-IS" smtClean="0"/>
              <a:t>Fimmta stig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1FF1F50-9283-43F7-AABC-4C9980F24587}" type="datetimeFigureOut">
              <a:rPr lang="is-IS" smtClean="0"/>
              <a:t>20.8.2014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B6D2D2F-97CA-4774-9923-A9E8DE6BD15A}" type="slidenum">
              <a:rPr lang="is-IS" smtClean="0"/>
              <a:t>‹#›</a:t>
            </a:fld>
            <a:endParaRPr lang="is-I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il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5" name="Staðgengill efnis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Afríka er næststærsta heimsálfan.</a:t>
            </a:r>
          </a:p>
          <a:p>
            <a:endParaRPr lang="is-IS" dirty="0" smtClean="0"/>
          </a:p>
          <a:p>
            <a:r>
              <a:rPr lang="is-IS" dirty="0" smtClean="0"/>
              <a:t>Þar eru bæði víðáttumikið láglendi og hásléttur.</a:t>
            </a:r>
          </a:p>
          <a:p>
            <a:endParaRPr lang="is-IS" dirty="0" smtClean="0"/>
          </a:p>
          <a:p>
            <a:r>
              <a:rPr lang="is-IS" dirty="0" err="1" smtClean="0"/>
              <a:t>Hæstu</a:t>
            </a:r>
            <a:r>
              <a:rPr lang="is-IS" dirty="0" smtClean="0"/>
              <a:t> fjöll eru </a:t>
            </a:r>
            <a:r>
              <a:rPr lang="is-IS" dirty="0" err="1" smtClean="0"/>
              <a:t>Kilimanjaro</a:t>
            </a:r>
            <a:r>
              <a:rPr lang="is-IS" dirty="0" smtClean="0"/>
              <a:t> og </a:t>
            </a:r>
            <a:r>
              <a:rPr lang="is-IS" dirty="0" err="1" smtClean="0"/>
              <a:t>Kenýafjall</a:t>
            </a:r>
            <a:r>
              <a:rPr lang="is-IS" dirty="0" smtClean="0"/>
              <a:t>.</a:t>
            </a:r>
          </a:p>
          <a:p>
            <a:endParaRPr lang="is-IS" dirty="0" smtClean="0"/>
          </a:p>
          <a:p>
            <a:r>
              <a:rPr lang="is-IS" dirty="0" err="1" smtClean="0"/>
              <a:t>Tanganyikavatn</a:t>
            </a:r>
            <a:r>
              <a:rPr lang="is-IS" dirty="0" smtClean="0"/>
              <a:t> og </a:t>
            </a:r>
            <a:r>
              <a:rPr lang="is-IS" dirty="0" err="1" smtClean="0"/>
              <a:t>Malavívatn</a:t>
            </a:r>
            <a:r>
              <a:rPr lang="is-IS" dirty="0" smtClean="0"/>
              <a:t> eru í </a:t>
            </a:r>
            <a:r>
              <a:rPr lang="is-IS" dirty="0"/>
              <a:t>S</a:t>
            </a:r>
            <a:r>
              <a:rPr lang="is-IS" dirty="0" smtClean="0"/>
              <a:t>igdalnum mikla.</a:t>
            </a:r>
          </a:p>
          <a:p>
            <a:endParaRPr lang="is-IS" dirty="0" smtClean="0"/>
          </a:p>
          <a:p>
            <a:r>
              <a:rPr lang="is-IS" dirty="0" smtClean="0"/>
              <a:t>Helstu fljót eru: Níl,Níger,Kongófljót og </a:t>
            </a:r>
            <a:r>
              <a:rPr lang="is-IS" dirty="0" err="1" smtClean="0"/>
              <a:t>Sambesífljót</a:t>
            </a:r>
            <a:r>
              <a:rPr lang="is-IS" dirty="0" smtClean="0"/>
              <a:t>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5263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Í frjósamasta hluta  </a:t>
            </a:r>
            <a:r>
              <a:rPr lang="is-IS" dirty="0" err="1" smtClean="0"/>
              <a:t>A-Afríku</a:t>
            </a:r>
            <a:r>
              <a:rPr lang="is-IS" dirty="0" smtClean="0"/>
              <a:t> er ræktað te og kaffi.</a:t>
            </a:r>
          </a:p>
          <a:p>
            <a:r>
              <a:rPr lang="is-IS" dirty="0" smtClean="0"/>
              <a:t>Í </a:t>
            </a:r>
            <a:r>
              <a:rPr lang="is-IS" dirty="0" err="1" smtClean="0"/>
              <a:t>S-Afríku</a:t>
            </a:r>
            <a:r>
              <a:rPr lang="is-IS" dirty="0" smtClean="0"/>
              <a:t> hafa fundist námur með eðalsteinum og dýrum málmum í meira magni en annars staðar á jörðinni.</a:t>
            </a:r>
          </a:p>
          <a:p>
            <a:r>
              <a:rPr lang="is-IS" dirty="0" smtClean="0"/>
              <a:t>Olía er unnin í Alsír,</a:t>
            </a:r>
            <a:r>
              <a:rPr lang="is-IS" dirty="0" err="1" smtClean="0"/>
              <a:t>Líbíu</a:t>
            </a:r>
            <a:r>
              <a:rPr lang="is-IS" dirty="0" smtClean="0"/>
              <a:t> og </a:t>
            </a:r>
            <a:r>
              <a:rPr lang="is-IS" dirty="0" err="1" smtClean="0"/>
              <a:t>Nígeríu</a:t>
            </a:r>
            <a:endParaRPr lang="is-IS" dirty="0" smtClean="0"/>
          </a:p>
          <a:p>
            <a:r>
              <a:rPr lang="is-IS" dirty="0" smtClean="0"/>
              <a:t>Í </a:t>
            </a:r>
            <a:r>
              <a:rPr lang="is-IS" dirty="0" err="1" smtClean="0"/>
              <a:t>Marokku</a:t>
            </a:r>
            <a:r>
              <a:rPr lang="is-IS" dirty="0" smtClean="0"/>
              <a:t> er stærsta fosfatnáma heims.</a:t>
            </a:r>
          </a:p>
          <a:p>
            <a:r>
              <a:rPr lang="is-IS" dirty="0" smtClean="0"/>
              <a:t>Í </a:t>
            </a:r>
            <a:r>
              <a:rPr lang="is-IS" dirty="0" err="1" smtClean="0"/>
              <a:t>Sambíu</a:t>
            </a:r>
            <a:r>
              <a:rPr lang="is-IS" dirty="0" smtClean="0"/>
              <a:t> eru koparnámur og stórar kolanámur.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429295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„Nýlendustefna“ kallast það er stærra ríki og öflugra reynir að ná </a:t>
            </a:r>
            <a:r>
              <a:rPr lang="is-IS" dirty="0" err="1" smtClean="0"/>
              <a:t>vanburðugu</a:t>
            </a:r>
            <a:r>
              <a:rPr lang="is-IS" dirty="0" smtClean="0"/>
              <a:t> ríki undir sig.</a:t>
            </a:r>
          </a:p>
          <a:p>
            <a:endParaRPr lang="is-IS" dirty="0" smtClean="0"/>
          </a:p>
          <a:p>
            <a:r>
              <a:rPr lang="is-IS" dirty="0" smtClean="0"/>
              <a:t>Nýlendustefna er einnig nefnd „heimsvaldastefna“.</a:t>
            </a:r>
          </a:p>
          <a:p>
            <a:endParaRPr lang="is-IS" dirty="0" smtClean="0"/>
          </a:p>
          <a:p>
            <a:r>
              <a:rPr lang="is-IS" dirty="0" smtClean="0"/>
              <a:t>Flest ríki Afríku eru fyrrverandi nýlendur Evrópuríkja.</a:t>
            </a:r>
          </a:p>
          <a:p>
            <a:endParaRPr lang="is-IS" dirty="0" smtClean="0"/>
          </a:p>
          <a:p>
            <a:r>
              <a:rPr lang="is-IS" dirty="0" smtClean="0"/>
              <a:t>Flest ríki Afríku voru komin með sjálfstæði um 1960.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05857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s-IS" smtClean="0"/>
          </a:p>
          <a:p>
            <a:r>
              <a:rPr lang="is-IS" smtClean="0"/>
              <a:t>15 </a:t>
            </a:r>
            <a:r>
              <a:rPr lang="is-IS" dirty="0" smtClean="0"/>
              <a:t>milljónir þræla voru seldir frá Afríku á árunum frá 1450-1850.</a:t>
            </a:r>
          </a:p>
          <a:p>
            <a:endParaRPr lang="is-IS" dirty="0"/>
          </a:p>
          <a:p>
            <a:r>
              <a:rPr lang="is-IS" dirty="0" smtClean="0"/>
              <a:t>Flestir voru seldir til Ameríku.</a:t>
            </a:r>
          </a:p>
          <a:p>
            <a:endParaRPr lang="is-IS" dirty="0"/>
          </a:p>
          <a:p>
            <a:r>
              <a:rPr lang="is-IS" dirty="0" smtClean="0"/>
              <a:t>Þegar leið á 19. öldina lagðist þrælaverslunin af.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05528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r>
              <a:rPr lang="is-IS" smtClean="0"/>
              <a:t>II bls.70-79</a:t>
            </a:r>
            <a:endParaRPr lang="is-IS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Níl er lengsta fljót í heimi 6650 km að lengd.</a:t>
            </a:r>
          </a:p>
          <a:p>
            <a:endParaRPr lang="is-IS" dirty="0"/>
          </a:p>
          <a:p>
            <a:r>
              <a:rPr lang="is-IS" dirty="0" smtClean="0"/>
              <a:t>Vatnasvæði </a:t>
            </a:r>
            <a:r>
              <a:rPr lang="is-IS" dirty="0" err="1" smtClean="0"/>
              <a:t>Nílar</a:t>
            </a:r>
            <a:r>
              <a:rPr lang="is-IS" dirty="0" smtClean="0"/>
              <a:t> nær yfir 11 lönd,frá miðbaug að Miðjarðarhafi.</a:t>
            </a:r>
          </a:p>
          <a:p>
            <a:endParaRPr lang="is-IS" dirty="0"/>
          </a:p>
          <a:p>
            <a:r>
              <a:rPr lang="is-IS" dirty="0" err="1" smtClean="0"/>
              <a:t>Nílardalur</a:t>
            </a:r>
            <a:r>
              <a:rPr lang="is-IS" dirty="0" smtClean="0"/>
              <a:t> í Egyptalandi er 10-20 km breið slétta sem framburður </a:t>
            </a:r>
            <a:r>
              <a:rPr lang="is-IS" dirty="0" err="1" smtClean="0"/>
              <a:t>Nílar</a:t>
            </a:r>
            <a:r>
              <a:rPr lang="is-IS" dirty="0" smtClean="0"/>
              <a:t> hefur borið þangað og myndað </a:t>
            </a:r>
            <a:r>
              <a:rPr lang="is-IS" dirty="0" err="1" smtClean="0"/>
              <a:t>óvenju</a:t>
            </a:r>
            <a:r>
              <a:rPr lang="is-IS" dirty="0" smtClean="0"/>
              <a:t> frjósaman jarðveg.</a:t>
            </a:r>
          </a:p>
          <a:p>
            <a:r>
              <a:rPr lang="is-IS" dirty="0" smtClean="0"/>
              <a:t>Slíkar sléttur eru nefndar „</a:t>
            </a:r>
            <a:r>
              <a:rPr lang="is-IS" dirty="0" err="1" smtClean="0"/>
              <a:t>flæðisléttur</a:t>
            </a:r>
            <a:r>
              <a:rPr lang="is-IS" dirty="0" smtClean="0"/>
              <a:t>“</a:t>
            </a:r>
            <a:endParaRPr lang="is-IS" dirty="0"/>
          </a:p>
          <a:p>
            <a:pPr marL="0" indent="0">
              <a:buNone/>
            </a:pPr>
            <a:endParaRPr lang="is-IS" dirty="0" smtClean="0"/>
          </a:p>
          <a:p>
            <a:endParaRPr lang="is-IS" dirty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9766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Nær allir íbúar Egyptalands búa á </a:t>
            </a:r>
            <a:r>
              <a:rPr lang="is-IS" dirty="0" err="1" smtClean="0"/>
              <a:t>flæðisléttum</a:t>
            </a:r>
            <a:r>
              <a:rPr lang="is-IS" dirty="0" smtClean="0"/>
              <a:t> </a:t>
            </a:r>
            <a:r>
              <a:rPr lang="is-IS" dirty="0" err="1" smtClean="0"/>
              <a:t>Nílar</a:t>
            </a:r>
            <a:r>
              <a:rPr lang="is-IS" dirty="0" smtClean="0"/>
              <a:t> og óshólmum hennar.</a:t>
            </a:r>
          </a:p>
          <a:p>
            <a:endParaRPr lang="is-IS" dirty="0"/>
          </a:p>
          <a:p>
            <a:r>
              <a:rPr lang="is-IS" dirty="0" smtClean="0"/>
              <a:t>Til að nýta betur vatn </a:t>
            </a:r>
            <a:r>
              <a:rPr lang="is-IS" dirty="0" err="1" smtClean="0"/>
              <a:t>Nílar</a:t>
            </a:r>
            <a:r>
              <a:rPr lang="is-IS" dirty="0" smtClean="0"/>
              <a:t> reistu Egyptar </a:t>
            </a:r>
            <a:r>
              <a:rPr lang="is-IS" dirty="0" err="1" smtClean="0"/>
              <a:t>Aswan</a:t>
            </a:r>
            <a:r>
              <a:rPr lang="is-IS" dirty="0" smtClean="0"/>
              <a:t> stífluna.</a:t>
            </a:r>
          </a:p>
          <a:p>
            <a:endParaRPr lang="is-IS" dirty="0"/>
          </a:p>
          <a:p>
            <a:r>
              <a:rPr lang="is-IS" dirty="0" smtClean="0"/>
              <a:t>Tilkoma stíflunnar breytti rennsli árinnar mikið og ofan hennar myndaðist stærsta uppistöðulón heims en neðan stíflunnar hætti áin að renna yfir bakka sína.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29891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Kostir stíflunnar voru;a) stærra ræktarland sem gáfu þrjár árlegar uppskerur í stað einnar, b)vaxandi iðnaður og c) rafvæðing með tilkomu orkuvers í </a:t>
            </a:r>
            <a:r>
              <a:rPr lang="is-IS" dirty="0" err="1" smtClean="0"/>
              <a:t>Aswan</a:t>
            </a:r>
            <a:r>
              <a:rPr lang="is-IS" dirty="0" smtClean="0"/>
              <a:t> stíflunni.</a:t>
            </a:r>
          </a:p>
          <a:p>
            <a:endParaRPr lang="is-IS" dirty="0"/>
          </a:p>
          <a:p>
            <a:r>
              <a:rPr lang="is-IS" dirty="0" smtClean="0"/>
              <a:t>Ókostir eru þeir að nú rennur framburður árinnar ekki lengur á akra neðan stíflunnar. Því verða bændur nú að a)kaupa áburð sem leiðir af sér b)minnkandi tekjur og c) </a:t>
            </a:r>
            <a:r>
              <a:rPr lang="is-IS" smtClean="0"/>
              <a:t>áburðarnotkun leiðir </a:t>
            </a:r>
            <a:r>
              <a:rPr lang="is-IS" dirty="0" smtClean="0"/>
              <a:t>til mengunar.</a:t>
            </a:r>
          </a:p>
          <a:p>
            <a:endParaRPr lang="is-IS" dirty="0"/>
          </a:p>
          <a:p>
            <a:r>
              <a:rPr lang="is-IS" dirty="0" smtClean="0"/>
              <a:t>Óshólmar stækka ekki lengur og fiskveiðar minnka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14222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Fjöldi ferðamanna sækir Egyptaland heim.</a:t>
            </a:r>
          </a:p>
          <a:p>
            <a:endParaRPr lang="is-IS" dirty="0"/>
          </a:p>
          <a:p>
            <a:r>
              <a:rPr lang="is-IS" dirty="0" smtClean="0"/>
              <a:t>Helsta aðdráttarafl ferðamanna eru píramídarnir.</a:t>
            </a:r>
          </a:p>
          <a:p>
            <a:endParaRPr lang="is-IS" dirty="0"/>
          </a:p>
          <a:p>
            <a:r>
              <a:rPr lang="is-IS" dirty="0" smtClean="0"/>
              <a:t>Saga </a:t>
            </a:r>
            <a:r>
              <a:rPr lang="is-IS" dirty="0" err="1" smtClean="0"/>
              <a:t>Nílar</a:t>
            </a:r>
            <a:r>
              <a:rPr lang="is-IS" dirty="0" smtClean="0"/>
              <a:t> og píramídanna er órjúfanleg</a:t>
            </a:r>
          </a:p>
          <a:p>
            <a:endParaRPr lang="is-IS" dirty="0"/>
          </a:p>
          <a:p>
            <a:r>
              <a:rPr lang="is-IS" dirty="0" smtClean="0"/>
              <a:t>Fjöldi ferðamanna koma gagngert til að sigla á Níl,sem Egyptar kalla „móður sína“,enda lífæð þeirra.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70727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Siðmenningin </a:t>
            </a:r>
            <a:r>
              <a:rPr lang="is-IS" dirty="0" err="1" smtClean="0"/>
              <a:t>þróaðist</a:t>
            </a:r>
            <a:r>
              <a:rPr lang="is-IS" dirty="0" smtClean="0"/>
              <a:t> á bökkum </a:t>
            </a:r>
            <a:r>
              <a:rPr lang="is-IS" dirty="0" err="1" smtClean="0"/>
              <a:t>Nílarfljóts</a:t>
            </a:r>
            <a:r>
              <a:rPr lang="is-IS" dirty="0" smtClean="0"/>
              <a:t> og stóð sem </a:t>
            </a:r>
            <a:r>
              <a:rPr lang="is-IS" dirty="0" err="1" smtClean="0"/>
              <a:t>hæst</a:t>
            </a:r>
            <a:r>
              <a:rPr lang="is-IS" dirty="0" smtClean="0"/>
              <a:t> fyrir u.þ.b. 3000 árum.</a:t>
            </a:r>
          </a:p>
          <a:p>
            <a:endParaRPr lang="is-IS" dirty="0"/>
          </a:p>
          <a:p>
            <a:r>
              <a:rPr lang="is-IS" dirty="0" smtClean="0"/>
              <a:t>Því til vitnis eru margar heimsþekktar fornminjar.</a:t>
            </a:r>
          </a:p>
          <a:p>
            <a:endParaRPr lang="is-IS" dirty="0"/>
          </a:p>
          <a:p>
            <a:r>
              <a:rPr lang="is-IS" dirty="0" smtClean="0"/>
              <a:t>Þekktust fornminjar eru vafalaust píramídarnir,</a:t>
            </a:r>
            <a:r>
              <a:rPr lang="is-IS" dirty="0" err="1" smtClean="0"/>
              <a:t>Sfinxinn</a:t>
            </a:r>
            <a:r>
              <a:rPr lang="is-IS" dirty="0" smtClean="0"/>
              <a:t> </a:t>
            </a:r>
            <a:r>
              <a:rPr lang="is-IS" dirty="0" err="1" smtClean="0"/>
              <a:t>Gísa</a:t>
            </a:r>
            <a:r>
              <a:rPr lang="is-IS" dirty="0" smtClean="0"/>
              <a:t> og rústir hinnar fornu höfuðborgar </a:t>
            </a:r>
            <a:r>
              <a:rPr lang="is-IS" dirty="0" err="1" smtClean="0"/>
              <a:t>Þebu</a:t>
            </a:r>
            <a:r>
              <a:rPr lang="is-IS" dirty="0" smtClean="0"/>
              <a:t>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53499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Um regnskóga „Kongólægðar“ </a:t>
            </a:r>
            <a:r>
              <a:rPr lang="is-IS" smtClean="0"/>
              <a:t>rennur Kongófljót </a:t>
            </a:r>
            <a:r>
              <a:rPr lang="is-IS" dirty="0" smtClean="0"/>
              <a:t>til Atlantshafs.</a:t>
            </a:r>
          </a:p>
          <a:p>
            <a:endParaRPr lang="is-IS" dirty="0"/>
          </a:p>
          <a:p>
            <a:r>
              <a:rPr lang="is-IS" dirty="0" smtClean="0"/>
              <a:t>Kongófljót er næst vatnsmesta fljót jarðar,en aðeins </a:t>
            </a:r>
            <a:r>
              <a:rPr lang="is-IS" dirty="0" err="1" smtClean="0"/>
              <a:t>Amazonfljót</a:t>
            </a:r>
            <a:r>
              <a:rPr lang="is-IS" dirty="0" smtClean="0"/>
              <a:t> er vatnsmeira.</a:t>
            </a:r>
          </a:p>
          <a:p>
            <a:endParaRPr lang="is-IS" dirty="0"/>
          </a:p>
          <a:p>
            <a:r>
              <a:rPr lang="is-IS" dirty="0" err="1" smtClean="0"/>
              <a:t>Kinshasa</a:t>
            </a:r>
            <a:r>
              <a:rPr lang="is-IS" dirty="0" smtClean="0"/>
              <a:t> er höfuðborg Kongó,liggur 300 km frá strönd atlantshafs við Kongófljót.</a:t>
            </a:r>
          </a:p>
          <a:p>
            <a:endParaRPr lang="is-IS" dirty="0"/>
          </a:p>
          <a:p>
            <a:r>
              <a:rPr lang="is-IS" dirty="0" smtClean="0"/>
              <a:t>Ekki er skipgengt frá Atlantshafi til </a:t>
            </a:r>
            <a:r>
              <a:rPr lang="is-IS" dirty="0" err="1" smtClean="0"/>
              <a:t>Kinshasa</a:t>
            </a:r>
            <a:r>
              <a:rPr lang="is-IS" dirty="0" smtClean="0"/>
              <a:t>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95914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Í Kongófljóti eru tveir þekktir fossar; </a:t>
            </a:r>
            <a:r>
              <a:rPr lang="is-IS" dirty="0" err="1" smtClean="0"/>
              <a:t>Livingstonefossar</a:t>
            </a:r>
            <a:r>
              <a:rPr lang="is-IS" dirty="0" smtClean="0"/>
              <a:t> og </a:t>
            </a:r>
            <a:r>
              <a:rPr lang="is-IS" dirty="0" err="1" smtClean="0"/>
              <a:t>Stanleyfossar</a:t>
            </a:r>
            <a:r>
              <a:rPr lang="is-IS" dirty="0" smtClean="0"/>
              <a:t>.</a:t>
            </a:r>
          </a:p>
          <a:p>
            <a:endParaRPr lang="is-IS" dirty="0"/>
          </a:p>
          <a:p>
            <a:r>
              <a:rPr lang="is-IS" dirty="0" smtClean="0"/>
              <a:t>Frá </a:t>
            </a:r>
            <a:r>
              <a:rPr lang="is-IS" dirty="0" err="1" smtClean="0"/>
              <a:t>Livingstonefossum</a:t>
            </a:r>
            <a:r>
              <a:rPr lang="is-IS" dirty="0" smtClean="0"/>
              <a:t> er skipgengt 1650 km að </a:t>
            </a:r>
            <a:r>
              <a:rPr lang="is-IS" dirty="0" err="1" smtClean="0"/>
              <a:t>Stanleyfossum</a:t>
            </a:r>
            <a:endParaRPr lang="is-IS" dirty="0" smtClean="0"/>
          </a:p>
          <a:p>
            <a:endParaRPr lang="is-IS" dirty="0"/>
          </a:p>
          <a:p>
            <a:r>
              <a:rPr lang="is-IS" dirty="0" smtClean="0"/>
              <a:t>Kongófljót og þverár þess eru mesta og besta </a:t>
            </a:r>
            <a:r>
              <a:rPr lang="is-IS" dirty="0" err="1" smtClean="0"/>
              <a:t>samgönguæð</a:t>
            </a:r>
            <a:r>
              <a:rPr lang="is-IS" dirty="0" smtClean="0"/>
              <a:t> landsins og þar með lífæð þess.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695908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	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Stærsta eyðimörk heims er í Afríku; </a:t>
            </a:r>
            <a:r>
              <a:rPr lang="is-IS" dirty="0" err="1" smtClean="0"/>
              <a:t>Sahara</a:t>
            </a:r>
            <a:r>
              <a:rPr lang="is-IS" dirty="0" smtClean="0"/>
              <a:t>.</a:t>
            </a:r>
          </a:p>
          <a:p>
            <a:r>
              <a:rPr lang="is-IS" dirty="0" smtClean="0"/>
              <a:t>Aðrar stærstu eyðimerkur eru </a:t>
            </a:r>
            <a:r>
              <a:rPr lang="is-IS" dirty="0" err="1" smtClean="0"/>
              <a:t>Kalaharí</a:t>
            </a:r>
            <a:r>
              <a:rPr lang="is-IS" dirty="0" smtClean="0"/>
              <a:t> og </a:t>
            </a:r>
            <a:r>
              <a:rPr lang="is-IS" dirty="0" err="1" smtClean="0"/>
              <a:t>Namib</a:t>
            </a:r>
            <a:r>
              <a:rPr lang="is-IS" dirty="0" smtClean="0"/>
              <a:t>.</a:t>
            </a:r>
          </a:p>
          <a:p>
            <a:r>
              <a:rPr lang="is-IS" dirty="0" smtClean="0"/>
              <a:t>Stærsta eyja Afríku er Madagaskar.</a:t>
            </a:r>
          </a:p>
          <a:p>
            <a:r>
              <a:rPr lang="is-IS" dirty="0" smtClean="0"/>
              <a:t>Nánast öll Afríka er í hitabeltinu og heittempraða beltinu</a:t>
            </a:r>
          </a:p>
          <a:p>
            <a:r>
              <a:rPr lang="is-IS" dirty="0" smtClean="0"/>
              <a:t>Hitabeltisregnskógur er næst miðbaug</a:t>
            </a:r>
          </a:p>
          <a:p>
            <a:r>
              <a:rPr lang="is-IS" dirty="0" smtClean="0"/>
              <a:t>Sunnan og norðan hitabeltisins eru  </a:t>
            </a:r>
            <a:r>
              <a:rPr lang="is-IS" dirty="0" err="1" smtClean="0"/>
              <a:t>Savannar</a:t>
            </a:r>
            <a:r>
              <a:rPr lang="is-IS" dirty="0" smtClean="0"/>
              <a:t>; stórar opnar gresjur,með trjám á stangli.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45339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Í austurhluta Kongó eru hálendur. Landamæri nágrannaríkja liggja við „Sigdalinn mikla“.</a:t>
            </a:r>
          </a:p>
          <a:p>
            <a:endParaRPr lang="is-IS" dirty="0"/>
          </a:p>
          <a:p>
            <a:r>
              <a:rPr lang="is-IS" dirty="0" smtClean="0"/>
              <a:t>Í Sigdalnum mikla eru títt jarðhræringar og eldgos.</a:t>
            </a:r>
          </a:p>
          <a:p>
            <a:endParaRPr lang="is-IS" dirty="0"/>
          </a:p>
          <a:p>
            <a:r>
              <a:rPr lang="is-IS" dirty="0" smtClean="0"/>
              <a:t>Á landamærunum er stærsta og dýpsta vatnið af mörgum „</a:t>
            </a:r>
            <a:r>
              <a:rPr lang="is-IS" dirty="0" err="1" smtClean="0"/>
              <a:t>Tanganyikavatn</a:t>
            </a:r>
            <a:r>
              <a:rPr lang="is-IS" dirty="0" smtClean="0"/>
              <a:t>“.</a:t>
            </a:r>
          </a:p>
          <a:p>
            <a:endParaRPr lang="is-IS" dirty="0"/>
          </a:p>
          <a:p>
            <a:r>
              <a:rPr lang="is-IS" dirty="0" smtClean="0"/>
              <a:t>Í regnskógunum eru dýrmætar trjátegundir.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3778718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Um tveir þriðju hlutar </a:t>
            </a:r>
            <a:r>
              <a:rPr lang="is-IS" dirty="0" err="1" smtClean="0"/>
              <a:t>A-Kongóbúa</a:t>
            </a:r>
            <a:r>
              <a:rPr lang="is-IS" dirty="0" smtClean="0"/>
              <a:t> lifa af frumstæðum „sjálfsþurftarbúskap“.</a:t>
            </a:r>
          </a:p>
          <a:p>
            <a:endParaRPr lang="is-IS" dirty="0"/>
          </a:p>
          <a:p>
            <a:r>
              <a:rPr lang="is-IS" dirty="0" smtClean="0"/>
              <a:t>Eftir sjálfstæði frá Belgum,hefur nánast ríkt stöðnun í landbúnaði.</a:t>
            </a:r>
          </a:p>
          <a:p>
            <a:endParaRPr lang="is-IS" dirty="0"/>
          </a:p>
          <a:p>
            <a:r>
              <a:rPr lang="is-IS" dirty="0" smtClean="0"/>
              <a:t>Samgöngur landsins eru afar lélegar og hafa staðið í vegi fyrir almennri þróun í landinu.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729753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Helstu náttúruauðlindir </a:t>
            </a:r>
            <a:r>
              <a:rPr lang="is-IS" dirty="0" err="1" smtClean="0"/>
              <a:t>A-Kongó</a:t>
            </a:r>
            <a:r>
              <a:rPr lang="is-IS" dirty="0" smtClean="0"/>
              <a:t> eru demantar,silfur og gull.</a:t>
            </a:r>
          </a:p>
          <a:p>
            <a:endParaRPr lang="is-IS" dirty="0"/>
          </a:p>
          <a:p>
            <a:r>
              <a:rPr lang="is-IS" dirty="0" smtClean="0"/>
              <a:t>Stærstu námurnar eru í </a:t>
            </a:r>
            <a:r>
              <a:rPr lang="is-IS" dirty="0" err="1" smtClean="0"/>
              <a:t>Shaba</a:t>
            </a:r>
            <a:r>
              <a:rPr lang="is-IS" dirty="0" smtClean="0"/>
              <a:t> héraði en þar er iðnaður einnig mestur.</a:t>
            </a:r>
          </a:p>
          <a:p>
            <a:endParaRPr lang="is-IS" dirty="0"/>
          </a:p>
          <a:p>
            <a:r>
              <a:rPr lang="is-IS" dirty="0" smtClean="0"/>
              <a:t>Iðnaðurinn byggir á vinnslu jarðefnanna.</a:t>
            </a:r>
          </a:p>
          <a:p>
            <a:endParaRPr lang="is-IS" dirty="0"/>
          </a:p>
          <a:p>
            <a:r>
              <a:rPr lang="is-IS" dirty="0" smtClean="0"/>
              <a:t>Orkuauðlindir eru miklar,byggðar á vatnsorku.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426290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Yngsta sjálfstæða land Afríku er Suður </a:t>
            </a:r>
            <a:r>
              <a:rPr lang="is-IS" dirty="0" err="1" smtClean="0"/>
              <a:t>Súdan.Það</a:t>
            </a:r>
            <a:r>
              <a:rPr lang="is-IS" dirty="0" smtClean="0"/>
              <a:t> hlaut sjálfstæði sitt 2011.</a:t>
            </a:r>
          </a:p>
          <a:p>
            <a:endParaRPr lang="is-IS" dirty="0"/>
          </a:p>
          <a:p>
            <a:r>
              <a:rPr lang="is-IS" dirty="0" err="1" smtClean="0"/>
              <a:t>S-Súdan</a:t>
            </a:r>
            <a:r>
              <a:rPr lang="is-IS" dirty="0" smtClean="0"/>
              <a:t> er eitt fátækasta land heims og yfir helmingur lifir undir fátækramörkum.</a:t>
            </a:r>
          </a:p>
          <a:p>
            <a:endParaRPr lang="is-IS" dirty="0"/>
          </a:p>
          <a:p>
            <a:r>
              <a:rPr lang="is-IS" dirty="0" smtClean="0"/>
              <a:t>Fátækramörk miðast við einn Bandaríkjadal á mann á dag, til framfærslu.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4095117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„</a:t>
            </a:r>
            <a:r>
              <a:rPr lang="is-IS" dirty="0" err="1" smtClean="0"/>
              <a:t>Frumbyggjar</a:t>
            </a:r>
            <a:r>
              <a:rPr lang="is-IS" dirty="0" smtClean="0"/>
              <a:t>“ eru upphaflegir íbúar svæða eða landa.</a:t>
            </a:r>
          </a:p>
          <a:p>
            <a:endParaRPr lang="is-IS" dirty="0"/>
          </a:p>
          <a:p>
            <a:r>
              <a:rPr lang="is-IS" dirty="0" smtClean="0"/>
              <a:t>„Leysingi“ er þræll,sem gefið hefur verið frelsi og leystur undan ánauð</a:t>
            </a:r>
          </a:p>
          <a:p>
            <a:endParaRPr lang="is-IS" dirty="0"/>
          </a:p>
          <a:p>
            <a:r>
              <a:rPr lang="is-IS" dirty="0" smtClean="0"/>
              <a:t>Eftir að Afríkuríki endurheimtu sjálfstæði sitt hefur efnahagsuppbygging verið afar hæg.</a:t>
            </a:r>
          </a:p>
          <a:p>
            <a:endParaRPr lang="is-IS" dirty="0"/>
          </a:p>
          <a:p>
            <a:r>
              <a:rPr lang="is-IS" dirty="0" smtClean="0"/>
              <a:t>Aðgangur að heilsugæslu og menntun er afleitur.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0585127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Suður Afríka er syðsta land Afríku.</a:t>
            </a:r>
          </a:p>
          <a:p>
            <a:endParaRPr lang="is-IS" dirty="0"/>
          </a:p>
          <a:p>
            <a:r>
              <a:rPr lang="is-IS" dirty="0" smtClean="0"/>
              <a:t>Lesótó er umlukt </a:t>
            </a:r>
            <a:r>
              <a:rPr lang="is-IS" dirty="0" err="1" smtClean="0"/>
              <a:t>S-Afríku</a:t>
            </a:r>
            <a:r>
              <a:rPr lang="is-IS" dirty="0" smtClean="0"/>
              <a:t> á alla vegu.</a:t>
            </a:r>
          </a:p>
          <a:p>
            <a:endParaRPr lang="is-IS" dirty="0" smtClean="0"/>
          </a:p>
          <a:p>
            <a:r>
              <a:rPr lang="is-IS" dirty="0" err="1" smtClean="0"/>
              <a:t>S-Afríka</a:t>
            </a:r>
            <a:r>
              <a:rPr lang="is-IS" dirty="0" smtClean="0"/>
              <a:t> er að mestu háslétta í 1200-1800 m hæð.</a:t>
            </a:r>
          </a:p>
          <a:p>
            <a:endParaRPr lang="is-IS" dirty="0"/>
          </a:p>
          <a:p>
            <a:r>
              <a:rPr lang="is-IS" dirty="0" smtClean="0"/>
              <a:t>Syðsti hluti landsins,og þar með álfunnar er </a:t>
            </a:r>
            <a:r>
              <a:rPr lang="is-IS" dirty="0" err="1" smtClean="0"/>
              <a:t>Agulhashöfði</a:t>
            </a:r>
            <a:r>
              <a:rPr lang="is-IS" dirty="0" smtClean="0"/>
              <a:t>,en litlu vestar Góðrarvonarhöfði.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0721124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Loftslag </a:t>
            </a:r>
            <a:r>
              <a:rPr lang="is-IS" dirty="0" err="1" smtClean="0"/>
              <a:t>S-Afríku</a:t>
            </a:r>
            <a:r>
              <a:rPr lang="is-IS" dirty="0" smtClean="0"/>
              <a:t> er </a:t>
            </a:r>
            <a:r>
              <a:rPr lang="is-IS" dirty="0" err="1" smtClean="0"/>
              <a:t>heittemprað.Á</a:t>
            </a:r>
            <a:r>
              <a:rPr lang="is-IS" dirty="0" smtClean="0"/>
              <a:t> austurströndinni er rakt loft en þurrt á vesturströndinni.</a:t>
            </a:r>
          </a:p>
          <a:p>
            <a:endParaRPr lang="is-IS" dirty="0"/>
          </a:p>
          <a:p>
            <a:r>
              <a:rPr lang="is-IS" dirty="0" err="1" smtClean="0"/>
              <a:t>Nambib</a:t>
            </a:r>
            <a:r>
              <a:rPr lang="is-IS" dirty="0" smtClean="0"/>
              <a:t> eyðimörkin er á vesturströndinni og teygir sig norður eftir allri strönd </a:t>
            </a:r>
            <a:r>
              <a:rPr lang="is-IS" dirty="0" err="1" smtClean="0"/>
              <a:t>Naibíu</a:t>
            </a:r>
            <a:r>
              <a:rPr lang="is-IS" dirty="0" smtClean="0"/>
              <a:t>.</a:t>
            </a:r>
          </a:p>
          <a:p>
            <a:endParaRPr lang="is-IS" dirty="0"/>
          </a:p>
          <a:p>
            <a:r>
              <a:rPr lang="is-IS" dirty="0" smtClean="0"/>
              <a:t>Uppi á hásléttunni er </a:t>
            </a:r>
            <a:r>
              <a:rPr lang="is-IS" dirty="0" err="1" smtClean="0"/>
              <a:t>Kalaharí</a:t>
            </a:r>
            <a:r>
              <a:rPr lang="is-IS" dirty="0" smtClean="0"/>
              <a:t> eyðimörkin.</a:t>
            </a:r>
          </a:p>
          <a:p>
            <a:endParaRPr lang="is-IS" dirty="0"/>
          </a:p>
          <a:p>
            <a:r>
              <a:rPr lang="is-IS" dirty="0" smtClean="0"/>
              <a:t>Dýra og plöntulíf er mjög fjölbreytt í </a:t>
            </a:r>
            <a:r>
              <a:rPr lang="is-IS" dirty="0" err="1" smtClean="0"/>
              <a:t>S-Afríku</a:t>
            </a:r>
            <a:r>
              <a:rPr lang="is-IS" dirty="0" smtClean="0"/>
              <a:t>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402582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err="1" smtClean="0"/>
              <a:t>S-Afríka</a:t>
            </a:r>
            <a:r>
              <a:rPr lang="is-IS" dirty="0" smtClean="0"/>
              <a:t> er iðnvæddasta land álfunnar.</a:t>
            </a:r>
          </a:p>
          <a:p>
            <a:endParaRPr lang="is-IS" dirty="0"/>
          </a:p>
          <a:p>
            <a:r>
              <a:rPr lang="is-IS" dirty="0" smtClean="0"/>
              <a:t>Námavinnsla er stærsta atvinnugreinin.</a:t>
            </a:r>
          </a:p>
          <a:p>
            <a:endParaRPr lang="is-IS" dirty="0"/>
          </a:p>
          <a:p>
            <a:r>
              <a:rPr lang="is-IS" dirty="0" smtClean="0"/>
              <a:t>Helstu náttúruauðlindir eru gull og demantar.</a:t>
            </a:r>
          </a:p>
          <a:p>
            <a:endParaRPr lang="is-IS" dirty="0"/>
          </a:p>
          <a:p>
            <a:r>
              <a:rPr lang="is-IS" dirty="0" smtClean="0"/>
              <a:t>Stál og vélaiðnaður </a:t>
            </a:r>
            <a:r>
              <a:rPr lang="is-IS" smtClean="0"/>
              <a:t>er mikill,m.a. Skipasmíðar.</a:t>
            </a:r>
          </a:p>
          <a:p>
            <a:endParaRPr lang="is-IS"/>
          </a:p>
          <a:p>
            <a:r>
              <a:rPr lang="is-IS" smtClean="0"/>
              <a:t>Eitt besta járnbrautarnet álfunnar er í S-Afríku.</a:t>
            </a:r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694488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Miðað við önnur Afríkulönd lifa fáir af landbúnaði í </a:t>
            </a:r>
            <a:r>
              <a:rPr lang="is-IS" dirty="0" err="1" smtClean="0"/>
              <a:t>S-Afríku</a:t>
            </a:r>
            <a:r>
              <a:rPr lang="is-IS" dirty="0" smtClean="0"/>
              <a:t>.</a:t>
            </a:r>
          </a:p>
          <a:p>
            <a:endParaRPr lang="is-IS" dirty="0"/>
          </a:p>
          <a:p>
            <a:r>
              <a:rPr lang="is-IS" dirty="0" smtClean="0"/>
              <a:t>Á stórum og vélvæddum jörðum er </a:t>
            </a:r>
            <a:r>
              <a:rPr lang="is-IS" smtClean="0"/>
              <a:t>mikil ræktun á m.a. Maís,hveiti og sykurreyr.</a:t>
            </a:r>
          </a:p>
          <a:p>
            <a:endParaRPr lang="is-IS"/>
          </a:p>
          <a:p>
            <a:r>
              <a:rPr lang="is-IS" smtClean="0"/>
              <a:t>Kvikfjárrækt er talsverð og helst afurðir eru nautakjöt,mjólkurafurðir og ull.</a:t>
            </a:r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26478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Ferðaþjónusta hefur aukist mikið undanfarin ár í </a:t>
            </a:r>
            <a:r>
              <a:rPr lang="is-IS" dirty="0" err="1" smtClean="0"/>
              <a:t>S-Afríku</a:t>
            </a:r>
            <a:r>
              <a:rPr lang="is-IS" dirty="0" smtClean="0"/>
              <a:t>.</a:t>
            </a:r>
          </a:p>
          <a:p>
            <a:endParaRPr lang="is-IS" dirty="0"/>
          </a:p>
          <a:p>
            <a:r>
              <a:rPr lang="is-IS" dirty="0" smtClean="0"/>
              <a:t>Mikill vöxtur í efnahagslífinu hefur samt ekki nægt til að </a:t>
            </a:r>
            <a:r>
              <a:rPr lang="is-IS" dirty="0" err="1" smtClean="0"/>
              <a:t>bæta</a:t>
            </a:r>
            <a:r>
              <a:rPr lang="is-IS" dirty="0" smtClean="0"/>
              <a:t> lífsskilyrði hinna fátæku.</a:t>
            </a:r>
          </a:p>
          <a:p>
            <a:endParaRPr lang="is-IS" dirty="0"/>
          </a:p>
          <a:p>
            <a:r>
              <a:rPr lang="is-IS" dirty="0" smtClean="0"/>
              <a:t>Höfuðborgir </a:t>
            </a:r>
            <a:r>
              <a:rPr lang="is-IS" dirty="0" err="1" smtClean="0"/>
              <a:t>S-Afríku</a:t>
            </a:r>
            <a:r>
              <a:rPr lang="is-IS" dirty="0" smtClean="0"/>
              <a:t> eru þrjár; </a:t>
            </a:r>
            <a:r>
              <a:rPr lang="is-IS" dirty="0" err="1" smtClean="0"/>
              <a:t>Pretoría</a:t>
            </a:r>
            <a:r>
              <a:rPr lang="is-IS" dirty="0" smtClean="0"/>
              <a:t> (framkvæmdavald),Höfðaborg (löggjafarvald) og </a:t>
            </a:r>
            <a:r>
              <a:rPr lang="is-IS" dirty="0" err="1" smtClean="0"/>
              <a:t>Bloemfontein</a:t>
            </a:r>
            <a:r>
              <a:rPr lang="is-IS" dirty="0" smtClean="0"/>
              <a:t> (dómsvald.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54922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	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Steppur og eyðimerkur taka við sunnan og norðan </a:t>
            </a:r>
            <a:r>
              <a:rPr lang="is-IS" dirty="0" err="1" smtClean="0"/>
              <a:t>savannanna</a:t>
            </a:r>
            <a:r>
              <a:rPr lang="is-IS" dirty="0" smtClean="0"/>
              <a:t>.</a:t>
            </a:r>
          </a:p>
          <a:p>
            <a:r>
              <a:rPr lang="is-IS" dirty="0" err="1" smtClean="0"/>
              <a:t>Nyrðst</a:t>
            </a:r>
            <a:r>
              <a:rPr lang="is-IS" dirty="0" smtClean="0"/>
              <a:t> og syðst er miðjarðarhafsloftslag með sígrænu </a:t>
            </a:r>
            <a:r>
              <a:rPr lang="is-IS" dirty="0" err="1" smtClean="0"/>
              <a:t>makkíkjarri</a:t>
            </a:r>
            <a:r>
              <a:rPr lang="is-IS" dirty="0" smtClean="0"/>
              <a:t>.</a:t>
            </a:r>
          </a:p>
          <a:p>
            <a:r>
              <a:rPr lang="is-IS" dirty="0" err="1" smtClean="0"/>
              <a:t>Sahara</a:t>
            </a:r>
            <a:r>
              <a:rPr lang="is-IS" dirty="0" smtClean="0"/>
              <a:t> teygir sig 5000 km frá Atlantshafi til Rauðahafs.</a:t>
            </a:r>
          </a:p>
          <a:p>
            <a:r>
              <a:rPr lang="is-IS" smtClean="0"/>
              <a:t>Hitinn í </a:t>
            </a:r>
            <a:r>
              <a:rPr lang="is-IS" dirty="0" err="1" smtClean="0"/>
              <a:t>Sahara</a:t>
            </a:r>
            <a:r>
              <a:rPr lang="is-IS" dirty="0" smtClean="0"/>
              <a:t> getur farið í 50 stig yfir daginn en fellur niður fyrir frostmark að nóttu til.</a:t>
            </a:r>
          </a:p>
          <a:p>
            <a:r>
              <a:rPr lang="is-IS" dirty="0" smtClean="0"/>
              <a:t>Fáir búa í Eyðimörkum,nema við „vinjar“.</a:t>
            </a:r>
          </a:p>
          <a:p>
            <a:pPr marL="0" indent="0">
              <a:buNone/>
            </a:pPr>
            <a:r>
              <a:rPr lang="is-IS" dirty="0" smtClean="0"/>
              <a:t> 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8285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Svæðið sunnan </a:t>
            </a:r>
            <a:r>
              <a:rPr lang="is-IS" dirty="0" err="1" smtClean="0"/>
              <a:t>Sahara</a:t>
            </a:r>
            <a:r>
              <a:rPr lang="is-IS" dirty="0" smtClean="0"/>
              <a:t> nefnist </a:t>
            </a:r>
            <a:r>
              <a:rPr lang="is-IS" dirty="0" err="1" smtClean="0"/>
              <a:t>Sahel</a:t>
            </a:r>
            <a:r>
              <a:rPr lang="is-IS" dirty="0" smtClean="0"/>
              <a:t>.</a:t>
            </a:r>
          </a:p>
          <a:p>
            <a:endParaRPr lang="is-IS" smtClean="0"/>
          </a:p>
          <a:p>
            <a:r>
              <a:rPr lang="is-IS" smtClean="0"/>
              <a:t>Ef </a:t>
            </a:r>
            <a:r>
              <a:rPr lang="is-IS" dirty="0" smtClean="0"/>
              <a:t>regntími bregst er hætt við þurrki og hungursneyð.</a:t>
            </a:r>
          </a:p>
          <a:p>
            <a:endParaRPr lang="is-IS" smtClean="0"/>
          </a:p>
          <a:p>
            <a:r>
              <a:rPr lang="is-IS" smtClean="0"/>
              <a:t>Svæðið </a:t>
            </a:r>
            <a:r>
              <a:rPr lang="is-IS" dirty="0" smtClean="0"/>
              <a:t>á mörkum þess að teljast byggilegt.</a:t>
            </a:r>
          </a:p>
          <a:p>
            <a:endParaRPr lang="is-IS" smtClean="0"/>
          </a:p>
          <a:p>
            <a:r>
              <a:rPr lang="is-IS" smtClean="0"/>
              <a:t>Fólksfjölgun </a:t>
            </a:r>
            <a:r>
              <a:rPr lang="is-IS" dirty="0" smtClean="0"/>
              <a:t>á </a:t>
            </a:r>
            <a:r>
              <a:rPr lang="is-IS" dirty="0" err="1" smtClean="0"/>
              <a:t>Sahel</a:t>
            </a:r>
            <a:r>
              <a:rPr lang="is-IS" smtClean="0"/>
              <a:t> svæðinu er mikil.</a:t>
            </a:r>
          </a:p>
          <a:p>
            <a:r>
              <a:rPr lang="is-IS" smtClean="0"/>
              <a:t>Síðustu áratugi hefur lofthiti hækkað og dregið úr úrkomu á svæðinu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3433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Efnahagur margra Afríkuríkja byggist á „sjálfsþurftarbúskap“.</a:t>
            </a:r>
          </a:p>
          <a:p>
            <a:r>
              <a:rPr lang="is-IS" dirty="0" smtClean="0"/>
              <a:t>Yfir helmingur íbúa álfunnar starfar við landbúnað.</a:t>
            </a:r>
          </a:p>
          <a:p>
            <a:r>
              <a:rPr lang="is-IS" dirty="0" smtClean="0"/>
              <a:t>Þróun í landbúnaði nánast enginn og áhöld frumstæð.</a:t>
            </a:r>
          </a:p>
          <a:p>
            <a:r>
              <a:rPr lang="is-IS" dirty="0" smtClean="0"/>
              <a:t>Á harðbýlustu stöðunum er „hirðingjabúskapur“;menn flakka með hjörðinni milli vatnsbóla.</a:t>
            </a:r>
          </a:p>
          <a:p>
            <a:r>
              <a:rPr lang="is-IS" dirty="0" smtClean="0"/>
              <a:t>Í </a:t>
            </a:r>
            <a:r>
              <a:rPr lang="is-IS" dirty="0" err="1" smtClean="0"/>
              <a:t>S-Afríku</a:t>
            </a:r>
            <a:r>
              <a:rPr lang="is-IS" dirty="0" smtClean="0"/>
              <a:t>,Kenýa og Simbabve er stunduð ræktun með vélum,enda jarðvegur þar góður.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51373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 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Helstu iðnaðarsvæði eru í </a:t>
            </a:r>
            <a:r>
              <a:rPr lang="is-IS" dirty="0" err="1" smtClean="0"/>
              <a:t>S-Afríku</a:t>
            </a:r>
            <a:r>
              <a:rPr lang="is-IS" dirty="0" smtClean="0"/>
              <a:t> og í arabasvæðunum í norðri.</a:t>
            </a:r>
          </a:p>
          <a:p>
            <a:r>
              <a:rPr lang="is-IS" dirty="0" smtClean="0"/>
              <a:t>Iðnaðurinn er helst „hráefnaiðnaður“.</a:t>
            </a:r>
          </a:p>
          <a:p>
            <a:r>
              <a:rPr lang="is-IS" dirty="0" smtClean="0"/>
              <a:t>Helstu greinar eru olíuiðnaður,námagröftur og vefnaður.</a:t>
            </a:r>
          </a:p>
          <a:p>
            <a:r>
              <a:rPr lang="is-IS" dirty="0" smtClean="0"/>
              <a:t>Ferðamannaiðnaður fer vaxandi í </a:t>
            </a:r>
            <a:r>
              <a:rPr lang="is-IS" dirty="0" err="1" smtClean="0"/>
              <a:t>A-Afríku</a:t>
            </a:r>
            <a:r>
              <a:rPr lang="is-IS" dirty="0" smtClean="0"/>
              <a:t> við dýraskoðun.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5047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err="1" smtClean="0"/>
              <a:t>Pygmyar</a:t>
            </a:r>
            <a:r>
              <a:rPr lang="is-IS" dirty="0" smtClean="0"/>
              <a:t> eru dvergþjóðir,sem einkum er að finna í regnskógum.</a:t>
            </a:r>
          </a:p>
          <a:p>
            <a:endParaRPr lang="is-IS" dirty="0" smtClean="0"/>
          </a:p>
          <a:p>
            <a:r>
              <a:rPr lang="is-IS" dirty="0" err="1" smtClean="0"/>
              <a:t>Pygmyar</a:t>
            </a:r>
            <a:r>
              <a:rPr lang="is-IS" dirty="0" smtClean="0"/>
              <a:t> nota spjót,net boga og örvar við veiðar.</a:t>
            </a:r>
          </a:p>
          <a:p>
            <a:endParaRPr lang="is-IS" dirty="0" smtClean="0"/>
          </a:p>
          <a:p>
            <a:r>
              <a:rPr lang="is-IS" dirty="0" err="1" smtClean="0"/>
              <a:t>Pygmear</a:t>
            </a:r>
            <a:r>
              <a:rPr lang="is-IS" dirty="0" smtClean="0"/>
              <a:t> skipta bráðinni bróðurlega milli allra </a:t>
            </a:r>
            <a:r>
              <a:rPr lang="is-IS" dirty="0" err="1" smtClean="0"/>
              <a:t>íbúanna</a:t>
            </a:r>
            <a:r>
              <a:rPr lang="is-IS" dirty="0" smtClean="0"/>
              <a:t> burt </a:t>
            </a:r>
            <a:r>
              <a:rPr lang="is-IS" dirty="0" err="1" smtClean="0"/>
              <a:t>séð</a:t>
            </a:r>
            <a:r>
              <a:rPr lang="is-IS" dirty="0" smtClean="0"/>
              <a:t> frá því hverjir veiddu.</a:t>
            </a:r>
          </a:p>
          <a:p>
            <a:endParaRPr lang="is-IS" dirty="0" smtClean="0"/>
          </a:p>
          <a:p>
            <a:r>
              <a:rPr lang="is-IS" dirty="0" smtClean="0"/>
              <a:t>Aukið skógarhögg ógnar tilveru þeirra.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273276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Þjóðgarðar hafa verið í Afríku frá seinni hluta 19.aldar.</a:t>
            </a:r>
          </a:p>
          <a:p>
            <a:endParaRPr lang="is-IS" dirty="0"/>
          </a:p>
          <a:p>
            <a:r>
              <a:rPr lang="is-IS" dirty="0" smtClean="0"/>
              <a:t>Með fækkun villidýra óx áhugi á verndun þeirra.</a:t>
            </a:r>
          </a:p>
          <a:p>
            <a:endParaRPr lang="is-IS" dirty="0"/>
          </a:p>
          <a:p>
            <a:r>
              <a:rPr lang="is-IS" dirty="0" smtClean="0"/>
              <a:t>Mikil </a:t>
            </a:r>
            <a:r>
              <a:rPr lang="is-IS" dirty="0" err="1" smtClean="0"/>
              <a:t>ógn</a:t>
            </a:r>
            <a:r>
              <a:rPr lang="is-IS" dirty="0" smtClean="0"/>
              <a:t> steðjar að villidýrum vegna veiðiþjófnaða.</a:t>
            </a:r>
          </a:p>
          <a:p>
            <a:endParaRPr lang="is-IS" dirty="0"/>
          </a:p>
          <a:p>
            <a:r>
              <a:rPr lang="is-IS" dirty="0" smtClean="0"/>
              <a:t>Nashyrningshorn,fílabein og skinn eru eftirsótt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028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Afríka</a:t>
            </a:r>
            <a:endParaRPr lang="is-IS" dirty="0"/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Menn hafa búið í Afríku lengur en nokkurs staðar annars staðar í heiminum.</a:t>
            </a:r>
          </a:p>
          <a:p>
            <a:r>
              <a:rPr lang="is-IS" dirty="0" smtClean="0"/>
              <a:t>Margar þjóðir og </a:t>
            </a:r>
            <a:r>
              <a:rPr lang="is-IS" dirty="0" err="1" smtClean="0"/>
              <a:t>ólíkar</a:t>
            </a:r>
            <a:r>
              <a:rPr lang="is-IS" dirty="0" smtClean="0"/>
              <a:t> búa í álfunni.</a:t>
            </a:r>
          </a:p>
          <a:p>
            <a:r>
              <a:rPr lang="is-IS" dirty="0" smtClean="0"/>
              <a:t>Arabar í norðri,þeldökkir sunnar.</a:t>
            </a:r>
          </a:p>
          <a:p>
            <a:r>
              <a:rPr lang="is-IS" dirty="0" smtClean="0"/>
              <a:t>Í álfunni er kristin trú,</a:t>
            </a:r>
            <a:r>
              <a:rPr lang="is-IS" dirty="0" err="1" smtClean="0"/>
              <a:t>Islam</a:t>
            </a:r>
            <a:r>
              <a:rPr lang="is-IS" dirty="0" smtClean="0"/>
              <a:t> og andatrú.</a:t>
            </a:r>
          </a:p>
          <a:p>
            <a:r>
              <a:rPr lang="is-IS" dirty="0" smtClean="0"/>
              <a:t>„Nýlendustefna“ hefur sett mark sitt á álfuna og hamlað uppbyggingu og framförum 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67979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292</TotalTime>
  <Words>1242</Words>
  <Application>Microsoft Office PowerPoint</Application>
  <PresentationFormat>Sýnt á skjá (4:3)</PresentationFormat>
  <Paragraphs>209</Paragraphs>
  <Slides>29</Slides>
  <Notes>0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29</vt:i4>
      </vt:variant>
    </vt:vector>
  </HeadingPairs>
  <TitlesOfParts>
    <vt:vector size="30" baseType="lpstr">
      <vt:lpstr>Executive</vt:lpstr>
      <vt:lpstr>Afríka</vt:lpstr>
      <vt:lpstr>Afríka </vt:lpstr>
      <vt:lpstr>Afríka </vt:lpstr>
      <vt:lpstr>Afríka</vt:lpstr>
      <vt:lpstr>Afríka</vt:lpstr>
      <vt:lpstr>Afríka </vt:lpstr>
      <vt:lpstr>Afríka</vt:lpstr>
      <vt:lpstr>Afríka</vt:lpstr>
      <vt:lpstr>Afríka</vt:lpstr>
      <vt:lpstr>Afríka</vt:lpstr>
      <vt:lpstr>Afríka</vt:lpstr>
      <vt:lpstr>Afríka</vt:lpstr>
      <vt:lpstr>Afríka II bls.70-79</vt:lpstr>
      <vt:lpstr>Afríka </vt:lpstr>
      <vt:lpstr>Afríka </vt:lpstr>
      <vt:lpstr>Afríka </vt:lpstr>
      <vt:lpstr>Afríka </vt:lpstr>
      <vt:lpstr>Afríka</vt:lpstr>
      <vt:lpstr>Afríka</vt:lpstr>
      <vt:lpstr>Afríka </vt:lpstr>
      <vt:lpstr>Afríka</vt:lpstr>
      <vt:lpstr>Afríka </vt:lpstr>
      <vt:lpstr>Afríka</vt:lpstr>
      <vt:lpstr>Afríka</vt:lpstr>
      <vt:lpstr>Afríka</vt:lpstr>
      <vt:lpstr>Afríka</vt:lpstr>
      <vt:lpstr>Afríka</vt:lpstr>
      <vt:lpstr>Afríka</vt:lpstr>
      <vt:lpstr>Afríka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Mið - Ameríka</dc:title>
  <dc:creator>Lenovo</dc:creator>
  <cp:lastModifiedBy>Mikael Marino Rivera</cp:lastModifiedBy>
  <cp:revision>37</cp:revision>
  <dcterms:created xsi:type="dcterms:W3CDTF">2013-02-04T10:01:04Z</dcterms:created>
  <dcterms:modified xsi:type="dcterms:W3CDTF">2014-08-20T11:37:22Z</dcterms:modified>
</cp:coreProperties>
</file>