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1" r:id="rId45"/>
    <p:sldId id="302" r:id="rId46"/>
    <p:sldId id="304" r:id="rId47"/>
    <p:sldId id="305" r:id="rId48"/>
    <p:sldId id="306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669E"/>
    <a:srgbClr val="2D68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22620" y="109483"/>
            <a:ext cx="8925035" cy="6639034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rgbClr val="2D68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61138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pic>
        <p:nvPicPr>
          <p:cNvPr id="16" name="Picture 15" descr="fotur.pn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67"/>
          <a:stretch/>
        </p:blipFill>
        <p:spPr>
          <a:xfrm>
            <a:off x="-87586" y="6419947"/>
            <a:ext cx="9144000" cy="3460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122620" y="1664138"/>
            <a:ext cx="8925035" cy="105979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22620" y="1646620"/>
            <a:ext cx="8925035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22620" y="109483"/>
            <a:ext cx="8925035" cy="6639034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22620" y="1664138"/>
            <a:ext cx="8925035" cy="105979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22620" y="1646620"/>
            <a:ext cx="8925035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pic>
        <p:nvPicPr>
          <p:cNvPr id="13" name="Picture 12" descr="fotur.png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67"/>
          <a:stretch/>
        </p:blipFill>
        <p:spPr>
          <a:xfrm>
            <a:off x="-87586" y="6419947"/>
            <a:ext cx="9144000" cy="346088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7146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4800" kern="1200">
          <a:solidFill>
            <a:srgbClr val="2D68A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0838" indent="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79438" indent="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808038" indent="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036638" indent="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257300" indent="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84313" indent="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719263" indent="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946275" indent="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3675" y="1913685"/>
            <a:ext cx="7342188" cy="1924050"/>
          </a:xfrm>
        </p:spPr>
        <p:txBody>
          <a:bodyPr/>
          <a:lstStyle/>
          <a:p>
            <a:r>
              <a:rPr lang="en-US" sz="4500" dirty="0" smtClean="0"/>
              <a:t>1.3 </a:t>
            </a:r>
            <a:r>
              <a:rPr lang="en-US" sz="4500" dirty="0" err="1" smtClean="0"/>
              <a:t>Fjölskyldan</a:t>
            </a:r>
            <a:endParaRPr lang="en-US" sz="4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1493" y="2617818"/>
            <a:ext cx="3491352" cy="56875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1. </a:t>
            </a:r>
            <a:r>
              <a:rPr lang="en-US" sz="2400" dirty="0" err="1" smtClean="0"/>
              <a:t>hluti</a:t>
            </a:r>
            <a:r>
              <a:rPr lang="en-US" sz="2400" dirty="0" smtClean="0"/>
              <a:t> - </a:t>
            </a:r>
            <a:r>
              <a:rPr lang="en-US" sz="2400" dirty="0" err="1" smtClean="0"/>
              <a:t>Sjálfsmyndin</a:t>
            </a:r>
            <a:endParaRPr lang="en-US" sz="2400" dirty="0"/>
          </a:p>
        </p:txBody>
      </p:sp>
      <p:pic>
        <p:nvPicPr>
          <p:cNvPr id="4" name="Picture 3" descr="fjolskylda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189" y="1400783"/>
            <a:ext cx="2932094" cy="4160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22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err="1" smtClean="0"/>
              <a:t>Fjölskyldur</a:t>
            </a:r>
            <a:r>
              <a:rPr lang="en-US" sz="4200" dirty="0" smtClean="0"/>
              <a:t> </a:t>
            </a:r>
            <a:r>
              <a:rPr lang="en-US" sz="4200" dirty="0" err="1" smtClean="0"/>
              <a:t>fyrr</a:t>
            </a:r>
            <a:r>
              <a:rPr lang="en-US" sz="4200" dirty="0" smtClean="0"/>
              <a:t> </a:t>
            </a:r>
            <a:r>
              <a:rPr lang="en-US" sz="4200" dirty="0" err="1" smtClean="0"/>
              <a:t>og</a:t>
            </a:r>
            <a:r>
              <a:rPr lang="en-US" sz="4200" dirty="0" smtClean="0"/>
              <a:t> </a:t>
            </a:r>
            <a:r>
              <a:rPr lang="en-US" sz="4200" dirty="0" err="1" smtClean="0"/>
              <a:t>nú</a:t>
            </a:r>
            <a:r>
              <a:rPr lang="en-US" sz="4200" dirty="0" smtClean="0"/>
              <a:t> (</a:t>
            </a:r>
            <a:r>
              <a:rPr lang="en-US" sz="4200" dirty="0" err="1" smtClean="0"/>
              <a:t>bls</a:t>
            </a:r>
            <a:r>
              <a:rPr lang="en-US" sz="4200" dirty="0" smtClean="0"/>
              <a:t>. 41)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b="1" dirty="0" smtClean="0"/>
              <a:t>Frjósemi kvenna. </a:t>
            </a:r>
            <a:r>
              <a:rPr lang="is-IS" dirty="0" smtClean="0"/>
              <a:t>Meðaltal er fundið út með að taka fjölda fæddra barna og deila þeim upp í fjölda kvenna á barneignaraldri (aldurinn 15 – 49 ára).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is-IS" dirty="0" smtClean="0"/>
              <a:t>Meðaltalið segir okkur ekkert um að sumar konur eignast engin börn og aðrar mun fleiri börn en meðaltalið segir til um.</a:t>
            </a:r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100" dirty="0" err="1" smtClean="0"/>
              <a:t>Fjölskyldur</a:t>
            </a:r>
            <a:r>
              <a:rPr lang="en-US" sz="4100" dirty="0" smtClean="0"/>
              <a:t> </a:t>
            </a:r>
            <a:r>
              <a:rPr lang="en-US" sz="4100" dirty="0" err="1" smtClean="0"/>
              <a:t>fyrr</a:t>
            </a:r>
            <a:r>
              <a:rPr lang="en-US" sz="4100" dirty="0" smtClean="0"/>
              <a:t> </a:t>
            </a:r>
            <a:r>
              <a:rPr lang="en-US" sz="4100" dirty="0" err="1" smtClean="0"/>
              <a:t>og</a:t>
            </a:r>
            <a:r>
              <a:rPr lang="en-US" sz="4100" dirty="0" smtClean="0"/>
              <a:t> </a:t>
            </a:r>
            <a:r>
              <a:rPr lang="en-US" sz="4100" dirty="0" err="1" smtClean="0"/>
              <a:t>nú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42)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Allt fram á 20. öld tíðkaðist að koma þeim sem gátu ekki séð sér farborða fyrir hjá fjölskyldum gegn greiðslum. Þessir einstaklingar voru kallaðir </a:t>
            </a:r>
            <a:r>
              <a:rPr lang="is-IS" b="1" dirty="0" smtClean="0"/>
              <a:t>niðursetningar </a:t>
            </a:r>
            <a:r>
              <a:rPr lang="is-IS" dirty="0" smtClean="0"/>
              <a:t>eða </a:t>
            </a:r>
            <a:r>
              <a:rPr lang="is-IS" b="1" dirty="0" smtClean="0"/>
              <a:t>hreppsómagar</a:t>
            </a:r>
            <a:r>
              <a:rPr lang="is-IS" dirty="0" smtClean="0"/>
              <a:t>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Ef foreldrar gátu ekki séð fyrir börnum sínum þá var börnunum komið fyrir sem niðursetningum eða hreppsómögum annars staðar í sveitinni.</a:t>
            </a:r>
          </a:p>
          <a:p>
            <a:pP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100" dirty="0" err="1" smtClean="0"/>
              <a:t>Fjölskyldur</a:t>
            </a:r>
            <a:r>
              <a:rPr lang="en-US" sz="4100" dirty="0" smtClean="0"/>
              <a:t> </a:t>
            </a:r>
            <a:r>
              <a:rPr lang="en-US" sz="4100" dirty="0" err="1" smtClean="0"/>
              <a:t>fyrr</a:t>
            </a:r>
            <a:r>
              <a:rPr lang="en-US" sz="4100" dirty="0" smtClean="0"/>
              <a:t> </a:t>
            </a:r>
            <a:r>
              <a:rPr lang="en-US" sz="4100" dirty="0" err="1" smtClean="0"/>
              <a:t>og</a:t>
            </a:r>
            <a:r>
              <a:rPr lang="en-US" sz="4100" dirty="0" smtClean="0"/>
              <a:t> </a:t>
            </a:r>
            <a:r>
              <a:rPr lang="en-US" sz="4100" dirty="0" err="1" smtClean="0"/>
              <a:t>nú</a:t>
            </a:r>
            <a:r>
              <a:rPr lang="en-US" sz="4100" dirty="0" smtClean="0"/>
              <a:t> (</a:t>
            </a:r>
            <a:r>
              <a:rPr lang="en-US" sz="4100" dirty="0" err="1" smtClean="0"/>
              <a:t>bls</a:t>
            </a:r>
            <a:r>
              <a:rPr lang="en-US" sz="4100" dirty="0" smtClean="0"/>
              <a:t>. 42)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Skoðaðu listana úr manntalinu frá árinu 1816 (Kjalarnes og Hlíðarhús).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Leitaðu að orðunum </a:t>
            </a:r>
            <a:r>
              <a:rPr lang="is-IS" sz="2400" i="1" dirty="0" smtClean="0"/>
              <a:t>hreppsómagi</a:t>
            </a:r>
            <a:r>
              <a:rPr lang="is-IS" sz="2400" dirty="0" smtClean="0"/>
              <a:t> og </a:t>
            </a:r>
            <a:r>
              <a:rPr lang="is-IS" sz="2400" i="1" dirty="0" smtClean="0"/>
              <a:t>niðursetningur</a:t>
            </a:r>
            <a:r>
              <a:rPr lang="is-IS" sz="2400" dirty="0" smtClean="0"/>
              <a:t> á Netinu (t.d. á Google eða Snara). Hver er umræðan nú um þessi tvö hugtök? Heldur þú að „niðursetningar “ eða „hreppsómagar “ séu til í dag?</a:t>
            </a:r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 err="1" smtClean="0"/>
              <a:t>Fólksfjölgun</a:t>
            </a:r>
            <a:r>
              <a:rPr lang="en-US" sz="3800" dirty="0" smtClean="0"/>
              <a:t> </a:t>
            </a:r>
            <a:r>
              <a:rPr lang="en-US" sz="3800" dirty="0" err="1" smtClean="0"/>
              <a:t>eða</a:t>
            </a:r>
            <a:r>
              <a:rPr lang="en-US" sz="3800" dirty="0" smtClean="0"/>
              <a:t> </a:t>
            </a:r>
            <a:r>
              <a:rPr lang="en-US" sz="3800" dirty="0" err="1" smtClean="0"/>
              <a:t>fækkun</a:t>
            </a:r>
            <a:r>
              <a:rPr lang="en-US" sz="3800" dirty="0" smtClean="0"/>
              <a:t> (</a:t>
            </a:r>
            <a:r>
              <a:rPr lang="en-US" sz="3800" dirty="0" err="1" smtClean="0"/>
              <a:t>bls</a:t>
            </a:r>
            <a:r>
              <a:rPr lang="en-US" sz="3800" dirty="0" smtClean="0"/>
              <a:t>. 43)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Aðalatvinnuvegir fólks í íslenska bænda-samfélaginu voru landbúnaður og sjávarútvegur.</a:t>
            </a:r>
          </a:p>
          <a:p>
            <a:pPr>
              <a:buFont typeface="Arial" pitchFamily="34" charset="0"/>
              <a:buChar char="•"/>
            </a:pPr>
            <a:r>
              <a:rPr lang="is-IS" dirty="0" smtClean="0"/>
              <a:t> Fjölskyldan varð að framleiða mestallt af því sem hún notaði sjálf og því gat verið hagkvæmt að eignast mörg börn.</a:t>
            </a:r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 err="1" smtClean="0"/>
              <a:t>Fólksfjölgun</a:t>
            </a:r>
            <a:r>
              <a:rPr lang="en-US" sz="3800" dirty="0" smtClean="0"/>
              <a:t> </a:t>
            </a:r>
            <a:r>
              <a:rPr lang="en-US" sz="3800" dirty="0" err="1" smtClean="0"/>
              <a:t>eða</a:t>
            </a:r>
            <a:r>
              <a:rPr lang="en-US" sz="3800" dirty="0" smtClean="0"/>
              <a:t> </a:t>
            </a:r>
            <a:r>
              <a:rPr lang="en-US" sz="3800" dirty="0" err="1" smtClean="0"/>
              <a:t>fækkun</a:t>
            </a:r>
            <a:r>
              <a:rPr lang="en-US" sz="3800" dirty="0" smtClean="0"/>
              <a:t> (</a:t>
            </a:r>
            <a:r>
              <a:rPr lang="en-US" sz="3800" dirty="0" err="1" smtClean="0"/>
              <a:t>bls</a:t>
            </a:r>
            <a:r>
              <a:rPr lang="en-US" sz="3800" dirty="0" smtClean="0"/>
              <a:t>. 43)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Farðu í huganum gegnum allar eigur þínar (föt, dót í herberginu þínu og svo framvegis). Hefur þú framleitt eitthvað af hlutunum sjálf(ur)? Hvað?</a:t>
            </a:r>
          </a:p>
          <a:p>
            <a:pPr>
              <a:buFont typeface="Arial" pitchFamily="34" charset="0"/>
              <a:buChar char="•"/>
            </a:pPr>
            <a:r>
              <a:rPr lang="is-IS" dirty="0" smtClean="0"/>
              <a:t> Farðu í huganum gegnum allar eigur fjölskyldu þinnar (húsgögn/ föt og fl.) Hefur fjölskyldan framleitt eitthvað af þessu sjálf eða er allt keypt?</a:t>
            </a:r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 err="1" smtClean="0"/>
              <a:t>Fólksfjölgun</a:t>
            </a:r>
            <a:r>
              <a:rPr lang="en-US" sz="3800" dirty="0" smtClean="0"/>
              <a:t> </a:t>
            </a:r>
            <a:r>
              <a:rPr lang="en-US" sz="3800" dirty="0" err="1" smtClean="0"/>
              <a:t>eða</a:t>
            </a:r>
            <a:r>
              <a:rPr lang="en-US" sz="3800" dirty="0" smtClean="0"/>
              <a:t> </a:t>
            </a:r>
            <a:r>
              <a:rPr lang="en-US" sz="3800" dirty="0" err="1" smtClean="0"/>
              <a:t>fækkun</a:t>
            </a:r>
            <a:r>
              <a:rPr lang="en-US" sz="3800" dirty="0" smtClean="0"/>
              <a:t> (</a:t>
            </a:r>
            <a:r>
              <a:rPr lang="en-US" sz="3800" dirty="0" err="1" smtClean="0"/>
              <a:t>bls</a:t>
            </a:r>
            <a:r>
              <a:rPr lang="en-US" sz="3800" dirty="0" smtClean="0"/>
              <a:t>. 43)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Ungbarnadauði var mjög mikill á Íslandi (bændasamfélagið) og því urðu fjölskyldur að eignast mörg börn til að tryggja það að eitthvað þeirra kæmist á legg.</a:t>
            </a:r>
          </a:p>
          <a:p>
            <a:pPr>
              <a:buFont typeface="Arial" pitchFamily="34" charset="0"/>
              <a:buChar char="•"/>
            </a:pPr>
            <a:r>
              <a:rPr lang="is-IS" dirty="0" smtClean="0"/>
              <a:t> Fjölskyldan stundaði sjálfsþurftarbúskap (framleiddi mestallt af því sem hún þurfti sjálf) en nú á dögum er hún neyslueining.</a:t>
            </a:r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 err="1" smtClean="0"/>
              <a:t>Fólksfjölgun</a:t>
            </a:r>
            <a:r>
              <a:rPr lang="en-US" sz="3800" dirty="0" smtClean="0"/>
              <a:t> </a:t>
            </a:r>
            <a:r>
              <a:rPr lang="en-US" sz="3800" dirty="0" err="1" smtClean="0"/>
              <a:t>eða</a:t>
            </a:r>
            <a:r>
              <a:rPr lang="en-US" sz="3800" dirty="0" smtClean="0"/>
              <a:t> </a:t>
            </a:r>
            <a:r>
              <a:rPr lang="en-US" sz="3800" dirty="0" err="1" smtClean="0"/>
              <a:t>fækkun</a:t>
            </a:r>
            <a:r>
              <a:rPr lang="en-US" sz="3800" dirty="0" smtClean="0"/>
              <a:t> (</a:t>
            </a:r>
            <a:r>
              <a:rPr lang="en-US" sz="3800" dirty="0" err="1" smtClean="0"/>
              <a:t>bls</a:t>
            </a:r>
            <a:r>
              <a:rPr lang="en-US" sz="3800" dirty="0" smtClean="0"/>
              <a:t>. 43)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Fjölskyldan sem neyslueining: Hún þarf að kaupa allt sem hún þarf sér til viðurværis.</a:t>
            </a:r>
          </a:p>
          <a:p>
            <a:pPr>
              <a:buFont typeface="Arial" pitchFamily="34" charset="0"/>
              <a:buChar char="•"/>
            </a:pPr>
            <a:r>
              <a:rPr lang="is-IS" dirty="0" smtClean="0"/>
              <a:t> Nú á dögum er stór barnahópur ekki hagstæður fyrir fjölskylduna – áður fyrr voru börn vinnuafl en eru nú efnahagsleg byrði. </a:t>
            </a:r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 err="1" smtClean="0"/>
              <a:t>Fólksfjölgun</a:t>
            </a:r>
            <a:r>
              <a:rPr lang="en-US" sz="3800" dirty="0" smtClean="0"/>
              <a:t> </a:t>
            </a:r>
            <a:r>
              <a:rPr lang="en-US" sz="3800" dirty="0" err="1" smtClean="0"/>
              <a:t>eða</a:t>
            </a:r>
            <a:r>
              <a:rPr lang="en-US" sz="3800" dirty="0" smtClean="0"/>
              <a:t> </a:t>
            </a:r>
            <a:r>
              <a:rPr lang="en-US" sz="3800" dirty="0" err="1" smtClean="0"/>
              <a:t>fækkun</a:t>
            </a:r>
            <a:r>
              <a:rPr lang="en-US" sz="3800" dirty="0" smtClean="0"/>
              <a:t> (</a:t>
            </a:r>
            <a:r>
              <a:rPr lang="en-US" sz="3800" dirty="0" err="1" smtClean="0"/>
              <a:t>bls</a:t>
            </a:r>
            <a:r>
              <a:rPr lang="en-US" sz="3800" dirty="0" smtClean="0"/>
              <a:t>. 44)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Í mörgum fátækari ríkjum heims eru fjölskyldur enn háðar barnavinnu – og því er gott fyrir fjölskyldur þar að eignast mörg börn.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</a:t>
            </a:r>
            <a:r>
              <a:rPr lang="is-IS" dirty="0" smtClean="0"/>
              <a:t>Skoðaðu heimasíðu CIA-World factbook, veldu þér nokkur ólík lönd og berðu saman barnafjölda í fjölskyldum: https://www.cia.gov/library/publications/the-world-factbook/</a:t>
            </a:r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 err="1" smtClean="0"/>
              <a:t>Fólksfjölgun</a:t>
            </a:r>
            <a:r>
              <a:rPr lang="en-US" sz="3800" dirty="0" smtClean="0"/>
              <a:t> </a:t>
            </a:r>
            <a:r>
              <a:rPr lang="en-US" sz="3800" dirty="0" err="1" smtClean="0"/>
              <a:t>eða</a:t>
            </a:r>
            <a:r>
              <a:rPr lang="en-US" sz="3800" dirty="0" smtClean="0"/>
              <a:t> </a:t>
            </a:r>
            <a:r>
              <a:rPr lang="en-US" sz="3800" dirty="0" err="1" smtClean="0"/>
              <a:t>fækkun</a:t>
            </a:r>
            <a:r>
              <a:rPr lang="en-US" sz="3800" dirty="0" smtClean="0"/>
              <a:t> (</a:t>
            </a:r>
            <a:r>
              <a:rPr lang="en-US" sz="3800" dirty="0" err="1" smtClean="0"/>
              <a:t>bls</a:t>
            </a:r>
            <a:r>
              <a:rPr lang="en-US" sz="3800" dirty="0" smtClean="0"/>
              <a:t>. 44)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Fátæk ríki - Kosturinn við að búa í stórum fjölskyldum: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Fleiri einstaklingar axla sameiginlega ábyrgð og skyldur.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Gamalt fólk nýtur mikillrar virðingar – og það leggur sitt af mörkum til fjölskyldunar með t.d. barnapössun.</a:t>
            </a:r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 err="1" smtClean="0"/>
              <a:t>Fólksfjölgun</a:t>
            </a:r>
            <a:r>
              <a:rPr lang="en-US" sz="3800" dirty="0" smtClean="0"/>
              <a:t> </a:t>
            </a:r>
            <a:r>
              <a:rPr lang="en-US" sz="3800" dirty="0" err="1" smtClean="0"/>
              <a:t>eða</a:t>
            </a:r>
            <a:r>
              <a:rPr lang="en-US" sz="3800" dirty="0" smtClean="0"/>
              <a:t> </a:t>
            </a:r>
            <a:r>
              <a:rPr lang="en-US" sz="3800" dirty="0" err="1" smtClean="0"/>
              <a:t>fækkun</a:t>
            </a:r>
            <a:r>
              <a:rPr lang="en-US" sz="3800" dirty="0" smtClean="0"/>
              <a:t> (</a:t>
            </a:r>
            <a:r>
              <a:rPr lang="en-US" sz="3800" dirty="0" err="1" smtClean="0"/>
              <a:t>bls</a:t>
            </a:r>
            <a:r>
              <a:rPr lang="en-US" sz="3800" dirty="0" smtClean="0"/>
              <a:t>. 44)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fontScale="925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sz="3000" dirty="0" smtClean="0"/>
              <a:t>Stórfjölskyldan hentar illa í stórborgum iðnríkja – þar hentar kjarnafjölskyldan mun betur: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</a:t>
            </a:r>
            <a:r>
              <a:rPr lang="is-IS" sz="2600" dirty="0" smtClean="0"/>
              <a:t>Fólk hefur möguleika á að breyta stöðu sinni og komast upp metorðastigann.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Fólk gæti þurft að flytja milli staða eða þangað sem vinnu er að hafa.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Ýmis samtök og stofnanir hafa tekið við þeim verkefnum sem fjölskyldan sinnti áður.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Fjölskyldan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39)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Þekkt nær alls staðar – hún heldur samfélaginu gangandi vegna þess að...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 </a:t>
            </a:r>
            <a:r>
              <a:rPr lang="is-IS" sz="2800" dirty="0" smtClean="0"/>
              <a:t>hún framleiðir nýja einstaklinga inn í samfélagið.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hún er einn helsti félagsmótunaraðilinn – það er hún kennir þér leikreglur samfélagsins.</a:t>
            </a:r>
            <a:endParaRPr lang="en-U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 err="1" smtClean="0"/>
              <a:t>Fólksfjölgun</a:t>
            </a:r>
            <a:r>
              <a:rPr lang="en-US" sz="3800" dirty="0" smtClean="0"/>
              <a:t> </a:t>
            </a:r>
            <a:r>
              <a:rPr lang="en-US" sz="3800" dirty="0" err="1" smtClean="0"/>
              <a:t>eða</a:t>
            </a:r>
            <a:r>
              <a:rPr lang="en-US" sz="3800" dirty="0" smtClean="0"/>
              <a:t> </a:t>
            </a:r>
            <a:r>
              <a:rPr lang="en-US" sz="3800" dirty="0" err="1" smtClean="0"/>
              <a:t>fækkun</a:t>
            </a:r>
            <a:r>
              <a:rPr lang="en-US" sz="3800" dirty="0" smtClean="0"/>
              <a:t> (</a:t>
            </a:r>
            <a:r>
              <a:rPr lang="en-US" sz="3800" dirty="0" err="1" smtClean="0"/>
              <a:t>bls</a:t>
            </a:r>
            <a:r>
              <a:rPr lang="en-US" sz="3800" dirty="0" smtClean="0"/>
              <a:t>. 44)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Margir hafa áhyggjur af fjölgun jarðarbúa.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</a:t>
            </a:r>
            <a:r>
              <a:rPr lang="is-IS" sz="2800" dirty="0" smtClean="0"/>
              <a:t>Íbúar nú (miðað við árið 2008): 6.800.000.000 (sex þúsund og átta hundruð milljónir).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Mest fjölgun í fátækustu ríkum heims (í Asíu, Afríku og Suður-Ameríku).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 err="1" smtClean="0"/>
              <a:t>Fólksfjölgun</a:t>
            </a:r>
            <a:r>
              <a:rPr lang="en-US" sz="3800" dirty="0" smtClean="0"/>
              <a:t> </a:t>
            </a:r>
            <a:r>
              <a:rPr lang="en-US" sz="3800" dirty="0" err="1" smtClean="0"/>
              <a:t>eða</a:t>
            </a:r>
            <a:r>
              <a:rPr lang="en-US" sz="3800" dirty="0" smtClean="0"/>
              <a:t> </a:t>
            </a:r>
            <a:r>
              <a:rPr lang="en-US" sz="3800" dirty="0" err="1" smtClean="0"/>
              <a:t>fækkun</a:t>
            </a:r>
            <a:r>
              <a:rPr lang="en-US" sz="3800" dirty="0" smtClean="0"/>
              <a:t> (</a:t>
            </a:r>
            <a:r>
              <a:rPr lang="en-US" sz="3800" dirty="0" err="1" smtClean="0"/>
              <a:t>bls</a:t>
            </a:r>
            <a:r>
              <a:rPr lang="en-US" sz="3800" dirty="0" smtClean="0"/>
              <a:t>. 44)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Margir hafa áhyggjur af fjölgun jarðarbúa.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</a:t>
            </a:r>
            <a:r>
              <a:rPr lang="is-IS" sz="2800" dirty="0" smtClean="0"/>
              <a:t>Hver kona í fátækari ríkjum heims eignast að meðaltali 5 börn á meðan meðaltal fjölda barna er 1,6 hjá konum í ríkari löndum heims.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Jarðarbúum fjölgar um 213.000 á hverjum degi – sem er um 2/3 af íslensku þjóðinni (320.000).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300" dirty="0" err="1" smtClean="0"/>
              <a:t>Mannfjöldalínurit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45)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Mest fólksfjölgun í fátækari ríkjum Asíu, Afríku og Suður-Ameríku.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</a:t>
            </a:r>
            <a:r>
              <a:rPr lang="is-IS" sz="2800" dirty="0" smtClean="0"/>
              <a:t>Þróunaraðstoð, einkum á sviði heilbrigðismála, hefur leitt til mikillar fólksfjölgunar í fátæku ríkjunum vegna þess að fæðingatíðni er enn mjög há en dánartíðnin hefur lækkað.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Sjúkdómar og hungursneyðir draga ekki jafn marga til dauða nú og áður fyrr.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300" dirty="0" err="1" smtClean="0"/>
              <a:t>Mannfjöldalínurit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45)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Fjölmennasta heimsálfan er Asía en þar búa rúmlega 4 milljarðar, um 60% jarðarbúa.</a:t>
            </a:r>
          </a:p>
          <a:p>
            <a:pPr>
              <a:buFont typeface="Arial" pitchFamily="34" charset="0"/>
              <a:buChar char="•"/>
            </a:pPr>
            <a:r>
              <a:rPr lang="is-IS" dirty="0" smtClean="0"/>
              <a:t> Afríka er næstfjölmennasta álfan með um 14% af íbúum jarðar og þriðja í röðinni er Evrópa með í kringum 11%.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Landshagir 2010.</a:t>
            </a: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300" dirty="0" err="1" smtClean="0"/>
              <a:t>Mannfjöldalínurit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45)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Í Afríku hefur hægt á fólksfjölguninni. Árið 2000 var árlegur vöxtur um 3% en er nú komin í 2,3%.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</a:t>
            </a:r>
            <a:r>
              <a:rPr lang="is-IS" sz="2800" dirty="0" smtClean="0"/>
              <a:t>Ástæða fyrir lækkun fólksfjölgunnar í Afríku er m.a. vegna eyðni.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300" dirty="0" err="1" smtClean="0"/>
              <a:t>Glötuð</a:t>
            </a:r>
            <a:r>
              <a:rPr lang="en-US" sz="4300" dirty="0" smtClean="0"/>
              <a:t> </a:t>
            </a:r>
            <a:r>
              <a:rPr lang="en-US" sz="4300" dirty="0" err="1" smtClean="0"/>
              <a:t>æska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45)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Meirihluti íbúa þróunarlanda býr enn úti á landsbyggðinni.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</a:t>
            </a:r>
            <a:r>
              <a:rPr lang="is-IS" sz="2600" b="1" dirty="0" smtClean="0"/>
              <a:t>Hvað er þróunarland?</a:t>
            </a:r>
            <a:r>
              <a:rPr lang="is-IS" sz="2600" dirty="0" smtClean="0"/>
              <a:t> </a:t>
            </a:r>
            <a:br>
              <a:rPr lang="is-IS" sz="2600" dirty="0" smtClean="0"/>
            </a:br>
            <a:r>
              <a:rPr lang="is-IS" sz="2600" dirty="0" smtClean="0"/>
              <a:t>Þróunarland er land sem er enn að iðnvæðast, ólíkt Íslandi sem er iðnríki, eða iðnvætt land. Í fátækustu löndum heims lifa íbúarnir á innan við 1 dollara á dag. Sjá meira á síðum Rauða krossins: http://redcross.is/id/1000447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300" dirty="0" err="1" smtClean="0"/>
              <a:t>Glötuð</a:t>
            </a:r>
            <a:r>
              <a:rPr lang="en-US" sz="4300" dirty="0" smtClean="0"/>
              <a:t> </a:t>
            </a:r>
            <a:r>
              <a:rPr lang="en-US" sz="4300" dirty="0" err="1" smtClean="0"/>
              <a:t>æska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45)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Fæstir þeirra íbúa þróunarlanda sem flytja til stórborga í von um betra líf fá vinnu. Þeim er safnað saman í léleg og lífshættuleg hverfi – fátækrahverfi.</a:t>
            </a:r>
          </a:p>
          <a:p>
            <a:pPr>
              <a:buFont typeface="Arial" pitchFamily="34" charset="0"/>
              <a:buChar char="•"/>
            </a:pPr>
            <a:r>
              <a:rPr lang="is-IS" sz="2600" dirty="0" smtClean="0"/>
              <a:t> </a:t>
            </a:r>
            <a:r>
              <a:rPr lang="is-IS" dirty="0" smtClean="0"/>
              <a:t>Börn eru ódýrt vinnuafl og óspart notuð til vinnu. Mikill munur er á aðstæðum og aðbúnaði barna hér á landi í samanburði við þróunarlönd.  </a:t>
            </a:r>
          </a:p>
          <a:p>
            <a:pPr>
              <a:buFont typeface="Arial" pitchFamily="34" charset="0"/>
              <a:buChar char="•"/>
            </a:pPr>
            <a:endParaRPr lang="is-IS" sz="26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300" dirty="0" err="1" smtClean="0"/>
              <a:t>Glötuð</a:t>
            </a:r>
            <a:r>
              <a:rPr lang="en-US" sz="4300" dirty="0" smtClean="0"/>
              <a:t> </a:t>
            </a:r>
            <a:r>
              <a:rPr lang="en-US" sz="4300" dirty="0" err="1" smtClean="0"/>
              <a:t>æska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46)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Indland: Vinnuþrælkun barna er venja frekar en undantekning.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</a:t>
            </a:r>
            <a:r>
              <a:rPr lang="is-IS" sz="2800" dirty="0" smtClean="0"/>
              <a:t>Fátæk börn í vinnuþrælkun vinna alla daga vikunnar allt árið um kring. Fátt um frídaga.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Samkvæmt indverskum lögum er börnum bannað að vinna – en margir foreldrar eru í sárri neyð og skulda pening.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>
              <a:buFont typeface="Arial" pitchFamily="34" charset="0"/>
              <a:buChar char="•"/>
            </a:pPr>
            <a:endParaRPr lang="is-IS" sz="26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300" dirty="0" err="1" smtClean="0"/>
              <a:t>Breyttir</a:t>
            </a:r>
            <a:r>
              <a:rPr lang="en-US" sz="4300" dirty="0" smtClean="0"/>
              <a:t> </a:t>
            </a:r>
            <a:r>
              <a:rPr lang="en-US" sz="4300" dirty="0" err="1" smtClean="0"/>
              <a:t>tímar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46)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Fjölskyldugerð á Íslandi hefur breyst mikið á síðustu árum. Margir velja að vera í sambúð fremur en að gifta sig.</a:t>
            </a:r>
          </a:p>
          <a:p>
            <a:pPr marL="0" lvl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Alþingi samþykkti lög árið 1996 um staðfesta samvist – sambönd homma og lesbía.</a:t>
            </a:r>
          </a:p>
          <a:p>
            <a:pPr marL="0" lvl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Ný hjúskaparlög frá Alþingi haustið 2010. Nú gilda sömu lög og reglur um hjónabönd gagnkynhneigðra og samkynhneigðra.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>
              <a:buFont typeface="Arial" pitchFamily="34" charset="0"/>
              <a:buChar char="•"/>
            </a:pPr>
            <a:endParaRPr lang="is-IS" sz="26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300" dirty="0" err="1" smtClean="0"/>
              <a:t>Breyttir</a:t>
            </a:r>
            <a:r>
              <a:rPr lang="en-US" sz="4300" dirty="0" smtClean="0"/>
              <a:t> </a:t>
            </a:r>
            <a:r>
              <a:rPr lang="en-US" sz="4300" dirty="0" err="1" smtClean="0"/>
              <a:t>tímar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47)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Hjónaskilnuðum hefur fjölgað síðustu ár.</a:t>
            </a:r>
          </a:p>
          <a:p>
            <a:pPr marL="0" lvl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Margir sem skilja giftast aftur. Þú mátt giftast mögum einstaklingum – en samt aldrei vera giftur meira en einum í einu. Það kallast </a:t>
            </a:r>
            <a:r>
              <a:rPr lang="is-IS" sz="2800" b="1" dirty="0" smtClean="0"/>
              <a:t>eingifti.</a:t>
            </a:r>
            <a:endParaRPr lang="is-IS" sz="2800" dirty="0" smtClean="0"/>
          </a:p>
          <a:p>
            <a:pPr marL="0" lvl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Hjónabönd þeirra sem gifta sig oft kallast stundum </a:t>
            </a:r>
            <a:r>
              <a:rPr lang="is-IS" sz="2800" b="1" dirty="0" smtClean="0"/>
              <a:t>raðgifti. </a:t>
            </a: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>
              <a:buFont typeface="Arial" pitchFamily="34" charset="0"/>
              <a:buChar char="•"/>
            </a:pPr>
            <a:endParaRPr lang="is-IS" sz="26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Fjölskyldan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39)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b="1" dirty="0" smtClean="0"/>
              <a:t>Skilgreining</a:t>
            </a:r>
            <a:r>
              <a:rPr lang="is-IS" dirty="0" smtClean="0"/>
              <a:t>: Fjölskylda er hópur fólks sem er tengdur eða skyldur og býr saman að staðaldri og þeir fullorðnu bera ábyrgð á börnunum.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dirty="0" smtClean="0"/>
              <a:t> </a:t>
            </a:r>
            <a:r>
              <a:rPr lang="is-IS" sz="2800" dirty="0" smtClean="0"/>
              <a:t>Með því að skilgreina fjölskylduna svona vítt þá nær lýsingin yfir allar þekktar fjölskyldugerðir í heiminum</a:t>
            </a:r>
            <a:r>
              <a:rPr lang="en-US" sz="2800" dirty="0" smtClean="0"/>
              <a:t>. </a:t>
            </a:r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508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Fjölskyldan</a:t>
            </a:r>
            <a:r>
              <a:rPr lang="en-US" sz="4300" dirty="0" smtClean="0"/>
              <a:t> </a:t>
            </a:r>
            <a:r>
              <a:rPr lang="en-US" sz="4300" dirty="0" err="1" smtClean="0"/>
              <a:t>og</a:t>
            </a:r>
            <a:r>
              <a:rPr lang="en-US" sz="4300" dirty="0" smtClean="0"/>
              <a:t> </a:t>
            </a:r>
            <a:r>
              <a:rPr lang="en-US" sz="4300" dirty="0" err="1" smtClean="0"/>
              <a:t>samfélagið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47)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Fjölskyldan áður fyrr (fram á 20. öldina) framleiðslueining: </a:t>
            </a:r>
          </a:p>
          <a:p>
            <a:pPr marL="0" lvl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Hún sá um að framleiða mestallt af því sem hún þarfnaðist.</a:t>
            </a:r>
          </a:p>
          <a:p>
            <a:pPr marL="0" lvl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800" b="1" dirty="0" smtClean="0"/>
              <a:t>Sjálfsþurftarbúskapur</a:t>
            </a:r>
            <a:r>
              <a:rPr lang="is-IS" sz="2800" dirty="0" smtClean="0"/>
              <a:t> – þegar fjölskyldan sér í sameiningu um að framleiða flestallar lífsnauðsynjar.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>
              <a:buFont typeface="Arial" pitchFamily="34" charset="0"/>
              <a:buChar char="•"/>
            </a:pPr>
            <a:endParaRPr lang="is-IS" sz="26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508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Fjölskyldan</a:t>
            </a:r>
            <a:r>
              <a:rPr lang="en-US" sz="4300" dirty="0" smtClean="0"/>
              <a:t> </a:t>
            </a:r>
            <a:r>
              <a:rPr lang="en-US" sz="4300" dirty="0" err="1" smtClean="0"/>
              <a:t>og</a:t>
            </a:r>
            <a:r>
              <a:rPr lang="en-US" sz="4300" dirty="0" smtClean="0"/>
              <a:t> </a:t>
            </a:r>
            <a:r>
              <a:rPr lang="en-US" sz="4300" dirty="0" err="1" smtClean="0"/>
              <a:t>samfélagið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47)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is-IS" sz="3000" b="1" dirty="0" smtClean="0"/>
              <a:t>Skilnaðir</a:t>
            </a:r>
            <a:r>
              <a:rPr lang="is-IS" sz="3000" dirty="0" smtClean="0"/>
              <a:t> í bændafjölskyldunni voru fátíðir. Lítil samhjálp við skilnaði, sá sem flutti (oftast konan) neyddist yfirleitt til að gerast vinnuhjú hjá öðrum.</a:t>
            </a:r>
          </a:p>
          <a:p>
            <a:pPr marL="0" lvl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</a:pPr>
            <a:r>
              <a:rPr lang="is-IS" sz="3000" dirty="0" smtClean="0"/>
              <a:t> Fjölskyldan var nánast eini </a:t>
            </a:r>
            <a:r>
              <a:rPr lang="is-IS" sz="3000" b="1" dirty="0" smtClean="0"/>
              <a:t>félagsmótun-araðilinn</a:t>
            </a:r>
            <a:r>
              <a:rPr lang="is-IS" sz="3000" dirty="0" smtClean="0"/>
              <a:t>. Skólahald var vanþróað.</a:t>
            </a:r>
          </a:p>
          <a:p>
            <a:pPr marL="0" lvl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Starfsmenntun fór fram innan fjölskyldunnar.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>
              <a:buFont typeface="Arial" pitchFamily="34" charset="0"/>
              <a:buChar char="•"/>
            </a:pPr>
            <a:endParaRPr lang="is-IS" sz="26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508" y="278723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Fjölskyldan</a:t>
            </a:r>
            <a:r>
              <a:rPr lang="en-US" sz="4300" dirty="0" smtClean="0"/>
              <a:t> </a:t>
            </a:r>
            <a:r>
              <a:rPr lang="en-US" sz="4300" dirty="0" err="1" smtClean="0"/>
              <a:t>og</a:t>
            </a:r>
            <a:r>
              <a:rPr lang="en-US" sz="4300" dirty="0" smtClean="0"/>
              <a:t> </a:t>
            </a:r>
            <a:r>
              <a:rPr lang="en-US" sz="4300" dirty="0" err="1" smtClean="0"/>
              <a:t>samfélagið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48)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is-IS" b="1" dirty="0" smtClean="0"/>
              <a:t>Nútíminn</a:t>
            </a:r>
            <a:r>
              <a:rPr lang="is-IS" dirty="0" smtClean="0"/>
              <a:t>:</a:t>
            </a:r>
            <a:r>
              <a:rPr lang="is-IS" b="1" dirty="0" smtClean="0"/>
              <a:t> </a:t>
            </a:r>
            <a:r>
              <a:rPr lang="is-IS" dirty="0" smtClean="0"/>
              <a:t>Fjölskyldan hefur misst mörg af þeim hlutverkum sem hún hafði áður fyrr: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Áður fyrr var jörðin/býlið bæði heimili og vinnustaður.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Fyrr á öldum ferðaðist fólk yfirleitt ekki nema nokkra tugi kílómetra frá fæðingarstað sínum.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400" dirty="0" smtClean="0"/>
              <a:t>Hvað hefur þú ferðast langt um ævina?</a:t>
            </a:r>
          </a:p>
          <a:p>
            <a:pPr>
              <a:buFont typeface="Arial" pitchFamily="34" charset="0"/>
              <a:buChar char="•"/>
            </a:pPr>
            <a:endParaRPr lang="is-IS" sz="26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508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Fjölskyldan</a:t>
            </a:r>
            <a:r>
              <a:rPr lang="en-US" sz="4300" dirty="0" smtClean="0"/>
              <a:t> </a:t>
            </a:r>
            <a:r>
              <a:rPr lang="en-US" sz="4300" dirty="0" err="1" smtClean="0"/>
              <a:t>og</a:t>
            </a:r>
            <a:r>
              <a:rPr lang="en-US" sz="4300" dirty="0" smtClean="0"/>
              <a:t> </a:t>
            </a:r>
            <a:r>
              <a:rPr lang="en-US" sz="4300" dirty="0" err="1" smtClean="0"/>
              <a:t>samfélagið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48)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is-IS" dirty="0" smtClean="0"/>
              <a:t>Bændafjölskyldan (fram á 20. öld):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Kaupið var lítið, yfirleitt bara fæði, klæði, húsnæði og einhverjir smáaurar.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Vinnumenn sendir til róðra á vertíðum – húsbændurnir hirtu allan ágóðann (aflann).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</a:t>
            </a:r>
            <a:r>
              <a:rPr lang="is-IS" sz="2800" dirty="0" smtClean="0"/>
              <a:t>Tengsl tengdafjölskyldna mikilvæg – þær hjálpuðu hvor annarri.</a:t>
            </a:r>
            <a:endParaRPr lang="is-IS" sz="26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508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Líkur</a:t>
            </a:r>
            <a:r>
              <a:rPr lang="en-US" sz="4300" dirty="0" smtClean="0"/>
              <a:t> </a:t>
            </a:r>
            <a:r>
              <a:rPr lang="en-US" sz="4300" dirty="0" err="1" smtClean="0"/>
              <a:t>sækir</a:t>
            </a:r>
            <a:r>
              <a:rPr lang="en-US" sz="4300" dirty="0" smtClean="0"/>
              <a:t> </a:t>
            </a:r>
            <a:r>
              <a:rPr lang="en-US" sz="4300" dirty="0" err="1" smtClean="0"/>
              <a:t>líkan</a:t>
            </a:r>
            <a:r>
              <a:rPr lang="en-US" sz="4300" dirty="0" smtClean="0"/>
              <a:t> </a:t>
            </a:r>
            <a:r>
              <a:rPr lang="en-US" sz="4300" dirty="0" err="1" smtClean="0"/>
              <a:t>heim</a:t>
            </a:r>
            <a:r>
              <a:rPr lang="en-US" sz="4300" dirty="0" smtClean="0"/>
              <a:t> 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48)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is-IS" dirty="0" smtClean="0"/>
              <a:t>Af hverju er fólk að stofna til fjölskyldu fyrst hún hefur svona fá hlutverk í nútíma samfélögum?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Hver giftist hverjum – sækir líkur líkan heim? Hvað sýna rannsóknir um hjónabönd/ parasambönd á Vesturlöndum?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508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Hlutverk</a:t>
            </a:r>
            <a:r>
              <a:rPr lang="en-US" sz="4300" dirty="0" smtClean="0"/>
              <a:t> </a:t>
            </a:r>
            <a:r>
              <a:rPr lang="en-US" sz="4300" dirty="0" err="1" smtClean="0"/>
              <a:t>fjölskyldunnar</a:t>
            </a:r>
            <a:r>
              <a:rPr lang="en-US" sz="4300" dirty="0" smtClean="0"/>
              <a:t> 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49-50)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is-IS" dirty="0" smtClean="0"/>
              <a:t>Fjölskyldan einn af hornsteinum samfélagsins:</a:t>
            </a:r>
          </a:p>
          <a:p>
            <a:pPr marL="0" lvl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Endurnýjun – framleiðsla nýrra einstaklinga fer einna helst fram innan fjölskyldunnar.</a:t>
            </a:r>
          </a:p>
          <a:p>
            <a:pPr marL="0" lvl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Stjórnun kynlífs tengist fjölskyldunni – segir til um hver megi vera með hverjum. Hvergi í heiminum hafa einstaklingar algjörlega frjálsar hendur í samskiptum sínum við hitt kynið.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508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Hlutverk</a:t>
            </a:r>
            <a:r>
              <a:rPr lang="en-US" sz="4300" dirty="0" smtClean="0"/>
              <a:t> </a:t>
            </a:r>
            <a:r>
              <a:rPr lang="en-US" sz="4300" dirty="0" err="1" smtClean="0"/>
              <a:t>fjölskyldunnar</a:t>
            </a:r>
            <a:r>
              <a:rPr lang="en-US" sz="4300" dirty="0" smtClean="0"/>
              <a:t> </a:t>
            </a:r>
            <a:br>
              <a:rPr lang="en-US" sz="4300" dirty="0" smtClean="0"/>
            </a:br>
            <a:r>
              <a:rPr lang="en-US" sz="4300" dirty="0" smtClean="0"/>
              <a:t>(</a:t>
            </a:r>
            <a:r>
              <a:rPr lang="en-US" sz="4300" dirty="0" err="1" smtClean="0"/>
              <a:t>bls</a:t>
            </a:r>
            <a:r>
              <a:rPr lang="en-US" sz="4300" dirty="0" smtClean="0"/>
              <a:t>. 49-50)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is-IS" dirty="0" smtClean="0"/>
              <a:t>Í mörgum ríkjum eru lög sem banna mök við einstaklinga undir ákveðnum aldri.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Íslensk hegningarlög: Bannað að hafa mök við einstakling undir 15 ára aldri og í sumum tilfellum er miðað við 18 ár. Brot við lögunum varða allt að 12 ára fangelsi.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400" dirty="0" smtClean="0"/>
              <a:t>Nánari upplýsingar finnur þú á heimasíðu Umboðsmanns barna: http://www.barn.is/adalsida/malaflokkar/kynlif/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Kynlífskannanir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50)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Arial" pitchFamily="34" charset="0"/>
              <a:buChar char="•"/>
            </a:pPr>
            <a:r>
              <a:rPr lang="en-US" sz="3000" dirty="0" smtClean="0"/>
              <a:t> </a:t>
            </a:r>
            <a:r>
              <a:rPr lang="is-IS" sz="2800" dirty="0" smtClean="0"/>
              <a:t>Í tímaritinu Norden er fjallað um könnun sem gerð var meðal unglinga á Norðurlöndum: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10% stúlkna í Danmörku telur í lagi að taka við greiðslu eða gjöfum eins og hamborgara fyrir munnmök (taktu eftir að 90% finnst það ekki í lagi) og 37% stráka finnast slík skipti í lagi.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Kynlífskannanir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50)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fontScale="92500" lnSpcReduction="20000"/>
          </a:bodyPr>
          <a:lstStyle/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is-IS" sz="2600" dirty="0" smtClean="0"/>
              <a:t>Sala á kynlífi ekki lengur feimnismál – vændi eðlilegt fyrir norræna unglinga.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is-IS" sz="2600" dirty="0" smtClean="0"/>
              <a:t> Klám hluti af hversdagslífi unglinga vegna aðgengi þeirra að slíku efni á Netinu og því sem fyrir augu ber á götum úti (t.d. auglýsingaskilti).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is-IS" sz="2600" dirty="0" smtClean="0"/>
              <a:t> 53% stráka og 19% stelpna telja í lagi að kaupa kynlífsþjónustu.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is-IS" sz="2600" dirty="0" smtClean="0"/>
              <a:t> 22% stráka gætu vel hugsað sér að kaupa kynlífsþjónustu en aðeins 3% stelpna.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endParaRPr lang="is-IS" sz="2400" dirty="0" smtClean="0"/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endParaRPr lang="is-IS" sz="24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Kynlífskannanir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50)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fontScale="92500"/>
          </a:bodyPr>
          <a:lstStyle/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is-IS" sz="3200" dirty="0" smtClean="0"/>
              <a:t> Unglingar á Norðurlöndum nota sífellt sjaldnar smokka og því smitast sífellt fleiri af kynsjúkdómum eins og klamidíu.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is-IS" sz="3200" dirty="0" smtClean="0"/>
              <a:t> Finnland: 22% stráka í grunnskólum og 20% stúlkna í iðnskólum (verkmenntaskólum) telja að stúlkur gætu ekki orðið óléttar í fyrsta sinn sem þær stunduðu kynlíf.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endParaRPr lang="is-IS" sz="24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Fjölskyldan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40)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Sú fjölskyldugerð sem við höfum á Íslandi kallast kjarnafjölskylda. Til eru margar gerðir kjarnafjölskyldna.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is-IS" dirty="0" smtClean="0"/>
              <a:t>Algengasta gerð kjarnafjölskyldunnar (samsetning) er mamma, pabbi og börn. </a:t>
            </a:r>
            <a:endParaRPr lang="en-US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508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Félagsmótun</a:t>
            </a:r>
            <a:r>
              <a:rPr lang="en-US" sz="4300" dirty="0" smtClean="0"/>
              <a:t> </a:t>
            </a:r>
            <a:r>
              <a:rPr lang="en-US" sz="4300" dirty="0" err="1" smtClean="0"/>
              <a:t>fjölskyldunnar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51)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fontScale="92500" lnSpcReduction="10000"/>
          </a:bodyPr>
          <a:lstStyle/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is-IS" sz="3200" dirty="0" smtClean="0"/>
              <a:t> Börn og unglingar í minna sambandi við foreldra sína og aðra fullorðna ættingja en áður.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is-IS" sz="3200" dirty="0" smtClean="0"/>
              <a:t> Margir foreldrar vinna mikið og hafa þar af leiðandi lítinn tíma til að vera með börnum sínum (sérstaklega smábarnaforeldrar).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is-IS" sz="3200" dirty="0" smtClean="0"/>
              <a:t> Fjölskyldan/foreldrarnir mikilvægasti félagsmótunaraðilinn nú sem áður fyrr.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endParaRPr lang="is-IS" sz="24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508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Félagsmótun</a:t>
            </a:r>
            <a:r>
              <a:rPr lang="en-US" sz="4300" dirty="0" smtClean="0"/>
              <a:t> </a:t>
            </a:r>
            <a:r>
              <a:rPr lang="en-US" sz="4300" dirty="0" err="1" smtClean="0"/>
              <a:t>fjölskyldunnar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51)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is-IS" sz="2400" dirty="0" smtClean="0"/>
              <a:t> Félagsmótun er ævilangt ferli sem hefst á fæðingardeildinni og henni lýkur aldrei, því við erum jú alltaf að læra eitthvað nýtt. Mikilvægasta tímabil félagsmótunar er á fyrstu æviárum einstaklingsins. Smám saman öðlumst við reynslu og þekkingu sem gerir okkur kleift að taka þátt í daglegu lífi innan samfélags.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is-IS" sz="2400" dirty="0" smtClean="0"/>
              <a:t> Sjá nánar: http://is.wikibooks.org/wiki/F%C3%A9lagsm%C3%B3tun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endParaRPr lang="is-IS" sz="24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Ást</a:t>
            </a:r>
            <a:r>
              <a:rPr lang="en-US" sz="4300" dirty="0" smtClean="0"/>
              <a:t> </a:t>
            </a:r>
            <a:r>
              <a:rPr lang="en-US" sz="4300" dirty="0" err="1" smtClean="0"/>
              <a:t>og</a:t>
            </a:r>
            <a:r>
              <a:rPr lang="en-US" sz="4300" dirty="0" smtClean="0"/>
              <a:t> </a:t>
            </a:r>
            <a:r>
              <a:rPr lang="en-US" sz="4300" dirty="0" err="1" smtClean="0"/>
              <a:t>umhyggja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52)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is-IS" sz="3200" dirty="0" smtClean="0"/>
              <a:t> Fjölskyldan: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Wingdings" pitchFamily="2" charset="2"/>
              <a:buChar char="§"/>
            </a:pPr>
            <a:r>
              <a:rPr lang="is-IS" sz="2600" dirty="0" smtClean="0"/>
              <a:t> Fólk tengist oft nánum tilfinningaböndum innan fjölskyldunnar.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Wingdings" pitchFamily="2" charset="2"/>
              <a:buChar char="§"/>
            </a:pPr>
            <a:r>
              <a:rPr lang="is-IS" sz="2600" dirty="0" smtClean="0"/>
              <a:t> Fjölskyldan hefur sameiginlegan fjárhag.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Wingdings" pitchFamily="2" charset="2"/>
              <a:buChar char="§"/>
            </a:pPr>
            <a:r>
              <a:rPr lang="is-IS" sz="2600" dirty="0" smtClean="0"/>
              <a:t> Barnasáttmáli Sameinuðu þjóðanna: Báðir foreldrar bera sameiginlega ábyrgð á börnunum.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Wingdings" pitchFamily="2" charset="2"/>
              <a:buChar char="§"/>
            </a:pPr>
            <a:endParaRPr lang="is-IS" sz="24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508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Félagsleg</a:t>
            </a:r>
            <a:r>
              <a:rPr lang="en-US" sz="4300" dirty="0" smtClean="0"/>
              <a:t> </a:t>
            </a:r>
            <a:r>
              <a:rPr lang="en-US" sz="4300" dirty="0" err="1" smtClean="0"/>
              <a:t>staða</a:t>
            </a:r>
            <a:r>
              <a:rPr lang="en-US" sz="4300" dirty="0" smtClean="0"/>
              <a:t> </a:t>
            </a:r>
            <a:r>
              <a:rPr lang="en-US" sz="4300" dirty="0" err="1" smtClean="0"/>
              <a:t>og</a:t>
            </a:r>
            <a:r>
              <a:rPr lang="en-US" sz="4300" dirty="0" smtClean="0"/>
              <a:t> </a:t>
            </a:r>
            <a:r>
              <a:rPr lang="en-US" sz="4300" dirty="0" err="1" smtClean="0"/>
              <a:t>fyrir-myndir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53)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lnSpcReduction="10000"/>
          </a:bodyPr>
          <a:lstStyle/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is-IS" sz="3200" dirty="0" smtClean="0"/>
              <a:t> Við fæðingu erfðir þú félagslega stöðu fjölskyldu þinnar. Fjölskylduuppruni ræður miklu um stöðu þína í samfélaginu.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is-IS" sz="3200" dirty="0" smtClean="0"/>
              <a:t> Börn fara í hlutverkaleiki og herma eftir þeim fullorðnu – foreldrar verða fyrirmyndir barnanna hvort sem þeim líkar það betur eða verr.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endParaRPr lang="is-IS" sz="24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508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Hvað</a:t>
            </a:r>
            <a:r>
              <a:rPr lang="en-US" sz="4300" dirty="0" smtClean="0"/>
              <a:t> </a:t>
            </a:r>
            <a:r>
              <a:rPr lang="en-US" sz="4300" dirty="0" err="1" smtClean="0"/>
              <a:t>gerist</a:t>
            </a:r>
            <a:r>
              <a:rPr lang="en-US" sz="4300" dirty="0" smtClean="0"/>
              <a:t> </a:t>
            </a:r>
            <a:r>
              <a:rPr lang="en-US" sz="4300" dirty="0" err="1" smtClean="0"/>
              <a:t>ef</a:t>
            </a:r>
            <a:r>
              <a:rPr lang="en-US" sz="4300" dirty="0" smtClean="0"/>
              <a:t> </a:t>
            </a:r>
            <a:r>
              <a:rPr lang="en-US" sz="4300" dirty="0" err="1" smtClean="0"/>
              <a:t>uppeldið</a:t>
            </a:r>
            <a:r>
              <a:rPr lang="en-US" sz="4300" dirty="0" smtClean="0"/>
              <a:t> </a:t>
            </a:r>
            <a:r>
              <a:rPr lang="en-US" sz="4300" dirty="0" err="1" smtClean="0"/>
              <a:t>bregst</a:t>
            </a:r>
            <a:r>
              <a:rPr lang="en-US" sz="4300" dirty="0" smtClean="0"/>
              <a:t>? (</a:t>
            </a:r>
            <a:r>
              <a:rPr lang="en-US" sz="4300" dirty="0" err="1" smtClean="0"/>
              <a:t>bls</a:t>
            </a:r>
            <a:r>
              <a:rPr lang="en-US" sz="4300" dirty="0" smtClean="0"/>
              <a:t>. 53)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fontScale="85000" lnSpcReduction="10000"/>
          </a:bodyPr>
          <a:lstStyle/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is-IS" sz="3200" dirty="0" smtClean="0"/>
              <a:t> Hlutverk fjölskyldu er að uppfylla þarfir barnsins fyrir ást, umhyggju, öryggi og samkennd.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is-IS" sz="3200" dirty="0" smtClean="0"/>
              <a:t> Uppeldisaðferðir hafa breyst síðustu áratugi – fáir foreldrar myndu viðurkenna nú að þeir noti líkamlegar refsingar sem hluta af uppeldi.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Wingdings" pitchFamily="2" charset="2"/>
              <a:buChar char="§"/>
            </a:pPr>
            <a:r>
              <a:rPr lang="is-IS" sz="2400" dirty="0" smtClean="0"/>
              <a:t> </a:t>
            </a:r>
            <a:r>
              <a:rPr lang="is-IS" sz="2800" dirty="0" smtClean="0"/>
              <a:t>Enginn verður óbarinn biskup. Getur þú fundið fleiri íslenska málshætti/orðtök/spakmæli þar sem fram kemur einhvers konar ofbeldi?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508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Hvað</a:t>
            </a:r>
            <a:r>
              <a:rPr lang="en-US" sz="4300" dirty="0" smtClean="0"/>
              <a:t> </a:t>
            </a:r>
            <a:r>
              <a:rPr lang="en-US" sz="4300" dirty="0" err="1" smtClean="0"/>
              <a:t>gerist</a:t>
            </a:r>
            <a:r>
              <a:rPr lang="en-US" sz="4300" dirty="0" smtClean="0"/>
              <a:t> </a:t>
            </a:r>
            <a:r>
              <a:rPr lang="en-US" sz="4300" dirty="0" err="1" smtClean="0"/>
              <a:t>ef</a:t>
            </a:r>
            <a:r>
              <a:rPr lang="en-US" sz="4300" dirty="0" smtClean="0"/>
              <a:t> </a:t>
            </a:r>
            <a:r>
              <a:rPr lang="en-US" sz="4300" dirty="0" err="1" smtClean="0"/>
              <a:t>uppeldið</a:t>
            </a:r>
            <a:r>
              <a:rPr lang="en-US" sz="4300" dirty="0" smtClean="0"/>
              <a:t> </a:t>
            </a:r>
            <a:r>
              <a:rPr lang="en-US" sz="4300" dirty="0" err="1" smtClean="0"/>
              <a:t>bregst</a:t>
            </a:r>
            <a:r>
              <a:rPr lang="en-US" sz="4300" dirty="0" smtClean="0"/>
              <a:t>? (</a:t>
            </a:r>
            <a:r>
              <a:rPr lang="en-US" sz="4300" dirty="0" err="1" smtClean="0"/>
              <a:t>bls</a:t>
            </a:r>
            <a:r>
              <a:rPr lang="en-US" sz="4300" dirty="0" smtClean="0"/>
              <a:t>. 53)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fontScale="92500" lnSpcReduction="10000"/>
          </a:bodyPr>
          <a:lstStyle/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200" b="1" dirty="0" smtClean="0"/>
              <a:t>Umboðsmaður barna </a:t>
            </a:r>
            <a:r>
              <a:rPr lang="is-IS" sz="3200" dirty="0" smtClean="0"/>
              <a:t>– embættið stofnað með lögum frá Alþingi 1994.</a:t>
            </a:r>
            <a:endParaRPr lang="is-IS" sz="2800" dirty="0" smtClean="0"/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Wingdings" pitchFamily="2" charset="2"/>
              <a:buChar char="§"/>
            </a:pPr>
            <a:r>
              <a:rPr lang="is-IS" sz="2600" dirty="0" smtClean="0"/>
              <a:t> </a:t>
            </a:r>
            <a:r>
              <a:rPr lang="is-IS" sz="2800" dirty="0" smtClean="0"/>
              <a:t>Á að standa vörð um hagsmuni og réttindi barna, vernda þau gegn hættum og stuðla að því að þau fái rétta örvun þannig að þau öðlist gott sjálfstraust.</a:t>
            </a:r>
            <a:endParaRPr lang="is-IS" sz="2600" dirty="0" smtClean="0"/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Wingdings" pitchFamily="2" charset="2"/>
              <a:buChar char="§"/>
            </a:pPr>
            <a:r>
              <a:rPr lang="is-IS" sz="2600" dirty="0" smtClean="0"/>
              <a:t> </a:t>
            </a:r>
            <a:r>
              <a:rPr lang="is-IS" sz="2800" dirty="0" smtClean="0"/>
              <a:t>Frjálsræði í barnauppeldi hér á landi er með því mesta sem þekkist í heiminum. Eru börn á Íslandi ofdekruð og ofvernduð? Hver er þín skoðun á því?</a:t>
            </a:r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508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Ólík</a:t>
            </a:r>
            <a:r>
              <a:rPr lang="en-US" sz="4300" dirty="0" smtClean="0"/>
              <a:t> </a:t>
            </a:r>
            <a:r>
              <a:rPr lang="en-US" sz="4300" dirty="0" err="1" smtClean="0"/>
              <a:t>viðhorf</a:t>
            </a:r>
            <a:r>
              <a:rPr lang="en-US" sz="4300" dirty="0" smtClean="0"/>
              <a:t> í </a:t>
            </a:r>
            <a:r>
              <a:rPr lang="en-US" sz="4300" dirty="0" err="1" smtClean="0"/>
              <a:t>fjölskyldum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55)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is-IS" sz="3200" dirty="0" smtClean="0"/>
              <a:t> Lestu sögurnar á bls. 55 (frásagnir Péturs og Maríu).</a:t>
            </a:r>
            <a:endParaRPr lang="is-IS" sz="2800" dirty="0" smtClean="0"/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Wingdings" pitchFamily="2" charset="2"/>
              <a:buChar char="§"/>
            </a:pPr>
            <a:r>
              <a:rPr lang="is-IS" sz="2600" dirty="0" smtClean="0"/>
              <a:t> </a:t>
            </a:r>
            <a:r>
              <a:rPr lang="is-IS" sz="2800" dirty="0" smtClean="0"/>
              <a:t>Hvernig myndir þú lýsa draumaforeldrinu? Svaraðu hugleiðingunni á bls. 56.</a:t>
            </a:r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508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Andstæður</a:t>
            </a:r>
            <a:r>
              <a:rPr lang="en-US" sz="4300" dirty="0" smtClean="0"/>
              <a:t> </a:t>
            </a:r>
            <a:r>
              <a:rPr lang="en-US" sz="4300" dirty="0" err="1" smtClean="0"/>
              <a:t>milli</a:t>
            </a:r>
            <a:r>
              <a:rPr lang="en-US" sz="4300" dirty="0" smtClean="0"/>
              <a:t> </a:t>
            </a:r>
            <a:r>
              <a:rPr lang="en-US" sz="4300" dirty="0" err="1" smtClean="0"/>
              <a:t>kynslóða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56)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fontScale="92500"/>
          </a:bodyPr>
          <a:lstStyle/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500" dirty="0" smtClean="0"/>
              <a:t>Það er enginn nýr sannleikur að eldri kynslóðir hafa gagnrýnt hegðun unglinga.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Wingdings" pitchFamily="2" charset="2"/>
              <a:buChar char="§"/>
            </a:pPr>
            <a:r>
              <a:rPr lang="is-IS" sz="2600" dirty="0" smtClean="0"/>
              <a:t> </a:t>
            </a:r>
            <a:r>
              <a:rPr lang="is-IS" sz="2800" dirty="0" smtClean="0"/>
              <a:t>Hvaða skoðun hafði Sókrates á málinu?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Wingdings" pitchFamily="2" charset="2"/>
              <a:buChar char="§"/>
            </a:pPr>
            <a:r>
              <a:rPr lang="is-IS" sz="2800" dirty="0" smtClean="0"/>
              <a:t> Taktu viðtal við 2-3 einstaklinga sem tilheyra eldri kynslóðum (t.d. pabba og mömmu og afa og ömmu) og spyrðu þau hvort þau telji mikinn mun á unglingum nú til dags og þegar þau voru að alast upp. </a:t>
            </a:r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</p:spPr>
        <p:txBody>
          <a:bodyPr>
            <a:noAutofit/>
          </a:bodyPr>
          <a:lstStyle/>
          <a:p>
            <a:r>
              <a:rPr lang="en-US" sz="4300" dirty="0" err="1" smtClean="0"/>
              <a:t>Kafla</a:t>
            </a:r>
            <a:r>
              <a:rPr lang="en-US" sz="4300" dirty="0" smtClean="0"/>
              <a:t> 1.3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lokið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is-IS" sz="3200" dirty="0" smtClean="0"/>
              <a:t> </a:t>
            </a:r>
            <a:r>
              <a:rPr lang="is-IS" sz="3500" dirty="0" smtClean="0"/>
              <a:t>Hér lýkur glósum úr kafla 1.3</a:t>
            </a:r>
          </a:p>
          <a:p>
            <a:pPr marL="0" lvl="2">
              <a:lnSpc>
                <a:spcPct val="110000"/>
              </a:lnSpc>
              <a:spcBef>
                <a:spcPts val="2000"/>
              </a:spcBef>
              <a:buFont typeface="Arial" pitchFamily="34" charset="0"/>
              <a:buChar char="•"/>
            </a:pPr>
            <a:r>
              <a:rPr lang="is-IS" sz="3500" dirty="0" smtClean="0"/>
              <a:t> Nú áttu bara eftir að svara spurningunum á bls. 58.</a:t>
            </a:r>
            <a:endParaRPr lang="is-I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Fjölskyldan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40)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Samkvæmt Landshögum 2008 (Hagstofan) voru um 53% landsmanna 15 ára og eldri skráðir giftir eða í sambúð en árið 2009 er talan komin í 50% (fækkun um 3%).</a:t>
            </a:r>
          </a:p>
          <a:p>
            <a:pPr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2800" dirty="0" smtClean="0"/>
              <a:t> </a:t>
            </a:r>
            <a:r>
              <a:rPr lang="is-IS" sz="2800" dirty="0" smtClean="0"/>
              <a:t>Á bls. 40 er talað um staðfesta samvist (hjónabönd homma og lesbía). Samkvæmt nýju hjúskaparlögunum frá árinu 2010 er nú talað um hjónabönd hvort sem um er að ræða gagnkynhneigða eða samkynhneigða einstaklinga.</a:t>
            </a:r>
            <a:endParaRPr lang="en-US" sz="2800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Fjölskyldan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40)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Samkvæmt skilgreiningu Hagstofunnar telst 18 ára unglingur sjálfstæður ein-staklingur.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is-IS" dirty="0" smtClean="0"/>
              <a:t>Hann reiknast því ekki sem hluti af kjarnafjölskyldunni hvort sem hann býr í föðurhúsum eða ekki. </a:t>
            </a:r>
          </a:p>
          <a:p>
            <a:pPr>
              <a:buFont typeface="Arial" pitchFamily="34" charset="0"/>
              <a:buChar char="•"/>
            </a:pPr>
            <a:endParaRPr lang="is-IS" dirty="0" smtClean="0"/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Fjölskyldan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41)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dirty="0" smtClean="0"/>
              <a:t>Kjarnafjölskyldan er algengasta fjölskyldu-formið hér á landi, á Vesturlöndum og í flestum nútímasamfélögum.</a:t>
            </a: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is-IS" dirty="0" smtClean="0"/>
              <a:t>Í gegnum tíðina hefur fólk búið í stærri fjölskyldum sem kallast stjórfjölskylda.</a:t>
            </a:r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Fjölskyldan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41)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b="1" dirty="0" smtClean="0"/>
              <a:t>Stórfjölskyldan </a:t>
            </a:r>
            <a:r>
              <a:rPr lang="is-IS" dirty="0" smtClean="0"/>
              <a:t>(skilgreining): Þrír ættliðir sem búa undir sama þaki og hafa sameiginlegt heimilishald.</a:t>
            </a:r>
          </a:p>
          <a:p>
            <a:pPr>
              <a:buFont typeface="Arial" pitchFamily="34" charset="0"/>
              <a:buChar char="•"/>
            </a:pPr>
            <a:r>
              <a:rPr lang="is-IS" dirty="0" smtClean="0"/>
              <a:t> Þótt fjölskyldur á Íslandi hafi verið mun fjölmennari fyrr á öldum en nú, þá hefur stórfjölskyldan (samkvæmt skilgreiningu) aldrei verið algeng hér á landi. </a:t>
            </a:r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Fjölskyldan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41)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is-IS" b="1" dirty="0" smtClean="0"/>
              <a:t>Frjósemi kvenna. </a:t>
            </a:r>
            <a:r>
              <a:rPr lang="is-IS" dirty="0" smtClean="0"/>
              <a:t>Tafla 1.2 sýnir hversu mörg börn hver kona eignast að meðaltali. </a:t>
            </a:r>
          </a:p>
          <a:p>
            <a:pPr>
              <a:buFont typeface="Arial" pitchFamily="34" charset="0"/>
              <a:buChar char="•"/>
            </a:pPr>
            <a:r>
              <a:rPr lang="is-IS" dirty="0" smtClean="0"/>
              <a:t> Á tímabilinu 1956-1960 eignaðist hver kona að meðaltali 4,2 börn en á tímabilinu 2001-2005 var meðaltalið komið í um 2 börn á konu.</a:t>
            </a:r>
          </a:p>
        </p:txBody>
      </p:sp>
      <p:pic>
        <p:nvPicPr>
          <p:cNvPr id="5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6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2552</TotalTime>
  <Words>2561</Words>
  <Application>Microsoft Office PowerPoint</Application>
  <PresentationFormat>Sýnt á skjá (4:3)</PresentationFormat>
  <Paragraphs>196</Paragraphs>
  <Slides>48</Slides>
  <Notes>0</Notes>
  <HiddenSlides>0</HiddenSlides>
  <MMClips>0</MMClips>
  <ScaleCrop>false</ScaleCrop>
  <HeadingPairs>
    <vt:vector size="4" baseType="variant">
      <vt:variant>
        <vt:lpstr>Þema</vt:lpstr>
      </vt:variant>
      <vt:variant>
        <vt:i4>1</vt:i4>
      </vt:variant>
      <vt:variant>
        <vt:lpstr>Skyggnutitlar</vt:lpstr>
      </vt:variant>
      <vt:variant>
        <vt:i4>48</vt:i4>
      </vt:variant>
    </vt:vector>
  </HeadingPairs>
  <TitlesOfParts>
    <vt:vector size="49" baseType="lpstr">
      <vt:lpstr>Capital</vt:lpstr>
      <vt:lpstr>1.3 Fjölskyldan</vt:lpstr>
      <vt:lpstr>Fjölskyldan (bls. 39)</vt:lpstr>
      <vt:lpstr>Fjölskyldan (bls. 39)</vt:lpstr>
      <vt:lpstr>Fjölskyldan (bls. 40)</vt:lpstr>
      <vt:lpstr>Fjölskyldan (bls. 40)</vt:lpstr>
      <vt:lpstr>Fjölskyldan (bls. 40)</vt:lpstr>
      <vt:lpstr>Fjölskyldan (bls. 41)</vt:lpstr>
      <vt:lpstr>Fjölskyldan (bls. 41)</vt:lpstr>
      <vt:lpstr>Fjölskyldan (bls. 41)</vt:lpstr>
      <vt:lpstr>Fjölskyldur fyrr og nú (bls. 41)</vt:lpstr>
      <vt:lpstr>Fjölskyldur fyrr og nú (bls. 42)</vt:lpstr>
      <vt:lpstr>Fjölskyldur fyrr og nú (bls. 42)</vt:lpstr>
      <vt:lpstr>Fólksfjölgun eða fækkun (bls. 43)</vt:lpstr>
      <vt:lpstr>Fólksfjölgun eða fækkun (bls. 43)</vt:lpstr>
      <vt:lpstr>Fólksfjölgun eða fækkun (bls. 43)</vt:lpstr>
      <vt:lpstr>Fólksfjölgun eða fækkun (bls. 43)</vt:lpstr>
      <vt:lpstr>Fólksfjölgun eða fækkun (bls. 44)</vt:lpstr>
      <vt:lpstr>Fólksfjölgun eða fækkun (bls. 44)</vt:lpstr>
      <vt:lpstr>Fólksfjölgun eða fækkun (bls. 44)</vt:lpstr>
      <vt:lpstr>Fólksfjölgun eða fækkun (bls. 44)</vt:lpstr>
      <vt:lpstr>Fólksfjölgun eða fækkun (bls. 44)</vt:lpstr>
      <vt:lpstr>Mannfjöldalínurit (bls. 45)</vt:lpstr>
      <vt:lpstr>Mannfjöldalínurit (bls. 45)</vt:lpstr>
      <vt:lpstr>Mannfjöldalínurit (bls. 45)</vt:lpstr>
      <vt:lpstr>Glötuð æska (bls. 45)</vt:lpstr>
      <vt:lpstr>Glötuð æska (bls. 45)</vt:lpstr>
      <vt:lpstr>Glötuð æska (bls. 46)</vt:lpstr>
      <vt:lpstr>Breyttir tímar (bls. 46)</vt:lpstr>
      <vt:lpstr>Breyttir tímar (bls. 47)</vt:lpstr>
      <vt:lpstr>Fjölskyldan og samfélagið (bls. 47)</vt:lpstr>
      <vt:lpstr>Fjölskyldan og samfélagið (bls. 47)</vt:lpstr>
      <vt:lpstr>Fjölskyldan og samfélagið (bls. 48)</vt:lpstr>
      <vt:lpstr>Fjölskyldan og samfélagið (bls. 48)</vt:lpstr>
      <vt:lpstr>Líkur sækir líkan heim  (bls. 48)</vt:lpstr>
      <vt:lpstr>Hlutverk fjölskyldunnar  (bls. 49-50)</vt:lpstr>
      <vt:lpstr>Hlutverk fjölskyldunnar  (bls. 49-50)</vt:lpstr>
      <vt:lpstr>Kynlífskannanir (bls. 50)</vt:lpstr>
      <vt:lpstr>Kynlífskannanir (bls. 50)</vt:lpstr>
      <vt:lpstr>Kynlífskannanir (bls. 50)</vt:lpstr>
      <vt:lpstr>Félagsmótun fjölskyldunnar (bls. 51)</vt:lpstr>
      <vt:lpstr>Félagsmótun fjölskyldunnar (bls. 51)</vt:lpstr>
      <vt:lpstr>Ást og umhyggja (bls. 52)</vt:lpstr>
      <vt:lpstr>Félagsleg staða og fyrir-myndir (bls. 53)</vt:lpstr>
      <vt:lpstr>Hvað gerist ef uppeldið bregst? (bls. 53)</vt:lpstr>
      <vt:lpstr>Hvað gerist ef uppeldið bregst? (bls. 53)</vt:lpstr>
      <vt:lpstr>Ólík viðhorf í fjölskyldum (bls. 55)</vt:lpstr>
      <vt:lpstr>Andstæður milli kynslóða (bls. 56)</vt:lpstr>
      <vt:lpstr>Kafla 1.3 er lokið</vt:lpstr>
    </vt:vector>
  </TitlesOfParts>
  <Company>Norðurpóllinn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Ólafur Már Svavarsson</dc:creator>
  <cp:lastModifiedBy>Mikael Marino Rivera</cp:lastModifiedBy>
  <cp:revision>64</cp:revision>
  <dcterms:created xsi:type="dcterms:W3CDTF">2011-05-04T14:28:42Z</dcterms:created>
  <dcterms:modified xsi:type="dcterms:W3CDTF">2015-08-20T15:47:01Z</dcterms:modified>
</cp:coreProperties>
</file>