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5"/>
  </p:notesMasterIdLst>
  <p:sldIdLst>
    <p:sldId id="259" r:id="rId2"/>
    <p:sldId id="261" r:id="rId3"/>
    <p:sldId id="262" r:id="rId4"/>
    <p:sldId id="263" r:id="rId5"/>
    <p:sldId id="27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92832F5-EA01-48E5-B403-87E193F50680}">
          <p14:sldIdLst>
            <p14:sldId id="259"/>
          </p14:sldIdLst>
        </p14:section>
        <p14:section name="Project Overview" id="{087866C3-7028-482C-8D34-6BF5363FBD75}">
          <p14:sldIdLst>
            <p14:sldId id="261"/>
          </p14:sldIdLst>
        </p14:section>
        <p14:section name="Status Update" id="{521DEF98-8796-4632-831A-16252E9A6054}">
          <p14:sldIdLst>
            <p14:sldId id="262"/>
            <p14:sldId id="263"/>
            <p14:sldId id="274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</p14:sldIdLst>
        </p14:section>
        <p14:section name="Timeline" id="{CF24EBA6-C924-424D-AC31-A4B9992A87E0}">
          <p14:sldIdLst/>
        </p14:section>
        <p14:section name="Next Steps and Action Items" id="{C24C98EC-938D-4034-8DB8-5E8DBF16E3CB}">
          <p14:sldIdLst/>
        </p14:section>
        <p14:section name="Appendix" id="{E35CCD6A-2288-476E-BC93-C75323AE1F32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35" autoAdjust="0"/>
    <p:restoredTop sz="88187" autoAdjust="0"/>
  </p:normalViewPr>
  <p:slideViewPr>
    <p:cSldViewPr>
      <p:cViewPr>
        <p:scale>
          <a:sx n="109" d="100"/>
          <a:sy n="109" d="100"/>
        </p:scale>
        <p:origin x="-714" y="360"/>
      </p:cViewPr>
      <p:guideLst>
        <p:guide orient="horz" pos="2160"/>
        <p:guide orient="horz" pos="576"/>
        <p:guide pos="288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506C0-3FFE-45A5-803D-9F4FC5464A70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46707-6BBD-41A9-B4DF-0C76A73A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50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yggnumyndastaðgengill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innispunktastaðgengil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 smtClean="0"/>
              <a:t>Skrifa</a:t>
            </a:r>
            <a:endParaRPr lang="is-IS" dirty="0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DC6B-4A98-458C-A876-DF210D549C9A}" type="slidenum">
              <a:rPr lang="is-IS" smtClean="0"/>
              <a:t>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77644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yggnumyndastaðgengill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innispunktastaðgengil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 smtClean="0"/>
              <a:t>3. kynslóðin umdeildustu</a:t>
            </a:r>
            <a:r>
              <a:rPr lang="is-IS" baseline="0" dirty="0" smtClean="0"/>
              <a:t> mannréttindin</a:t>
            </a:r>
            <a:endParaRPr lang="is-IS" dirty="0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46707-6BBD-41A9-B4DF-0C76A73A2D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02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yggnumyndastaðgengill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innispunktastaðgengil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dirty="0" smtClean="0"/>
              <a:t>[Með Mannréttindayfirlýsingu Sameinuðu þjóðanna árið 1948 urðu tímamót varðandi mannréttindi.]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Þ"/>
              <a:tabLst/>
              <a:defRPr/>
            </a:pPr>
            <a:r>
              <a:rPr lang="is-IS" dirty="0" smtClean="0"/>
              <a:t>Tengist</a:t>
            </a:r>
            <a:r>
              <a:rPr lang="is-IS" baseline="0" dirty="0" smtClean="0"/>
              <a:t> því uppgjöri og naflaskoðun sem margar þjóðir heimsins fóru í gegnum í kjölfar seinni heimsstyrjaldar sem lauk þremur árum fyrr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Þ"/>
              <a:tabLst/>
              <a:defRPr/>
            </a:pPr>
            <a:endParaRPr lang="is-IS" baseline="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Þ"/>
              <a:tabLst/>
              <a:defRPr/>
            </a:pPr>
            <a:r>
              <a:rPr lang="is-IS" baseline="0" dirty="0" smtClean="0"/>
              <a:t> ATH. Einu réttindin sem allir í heiminum hafa … Tilheyra ekki bara einum hópi manna – Heldur öllum.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Þ"/>
              <a:tabLst/>
              <a:defRPr/>
            </a:pPr>
            <a:endParaRPr lang="is-IS" baseline="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Þ"/>
              <a:tabLst/>
              <a:defRPr/>
            </a:pPr>
            <a:endParaRPr lang="is-IS" dirty="0" smtClean="0"/>
          </a:p>
          <a:p>
            <a:endParaRPr lang="is-IS" dirty="0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DC6B-4A98-458C-A876-DF210D549C9A}" type="slidenum">
              <a:rPr lang="is-IS" smtClean="0"/>
              <a:t>10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388152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yggnumyndastaðgengill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innispunktastaðgengil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 smtClean="0"/>
              <a:t>Menning Íslendinga (stundum kallað „menningararfur</a:t>
            </a:r>
            <a:r>
              <a:rPr lang="is-IS" smtClean="0"/>
              <a:t>“)</a:t>
            </a:r>
            <a:r>
              <a:rPr lang="is-IS" baseline="0" smtClean="0"/>
              <a:t> t.d:  torfbæir og þorrablót, Björk og Stundin okkar, glíma og handbolti … </a:t>
            </a:r>
            <a:endParaRPr lang="is-IS" dirty="0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DC6B-4A98-458C-A876-DF210D549C9A}" type="slidenum">
              <a:rPr lang="is-IS" smtClean="0"/>
              <a:t>13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168887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ilskygg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 smtClean="0"/>
              <a:t>Smelltu til að breyta stíl aðalundirtitla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733203"/>
            <a:ext cx="9144000" cy="6124797"/>
          </a:xfrm>
          <a:prstGeom prst="rect">
            <a:avLst/>
          </a:prstGeom>
        </p:spPr>
      </p:pic>
      <p:pic>
        <p:nvPicPr>
          <p:cNvPr id="11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7000" y="1295400"/>
            <a:ext cx="901373" cy="901373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2" name="Picture 8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91200" y="1905000"/>
            <a:ext cx="1240461" cy="1240461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3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05600" y="2209800"/>
            <a:ext cx="1828800" cy="18288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ill og lóðréttur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óðréttur titill og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ill og ef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flafyrirsö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8"/>
          <p:cNvPicPr>
            <a:picLocks noChangeAspect="1"/>
          </p:cNvPicPr>
          <p:nvPr userDrawn="1"/>
        </p:nvPicPr>
        <p:blipFill rotWithShape="1">
          <a:blip r:embed="rId2"/>
          <a:srcRect l="-92" t="50811" r="45394" b="-590"/>
          <a:stretch/>
        </p:blipFill>
        <p:spPr>
          <a:xfrm>
            <a:off x="-13648" y="0"/>
            <a:ext cx="9157648" cy="5582272"/>
          </a:xfrm>
          <a:prstGeom prst="rect">
            <a:avLst/>
          </a:prstGeom>
        </p:spPr>
      </p:pic>
      <p:pic>
        <p:nvPicPr>
          <p:cNvPr id="11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5800" y="1066799"/>
            <a:ext cx="1979920" cy="2013807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ö efnisatrið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burð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smtClean="0"/>
              <a:t>Smelltu til að breyta stíl aðaltitils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ðeins ti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u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fni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Mynd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s-IS" smtClean="0"/>
              <a:t>Smelltu á tákn til að bæta við mynd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922158D-428B-4987-8B28-745A2AFA1252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bl.is/frettir/forsida/2011/10/31/sjo_milljardasta_barnid_faett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467544" y="260648"/>
            <a:ext cx="7772400" cy="2963415"/>
          </a:xfrm>
        </p:spPr>
        <p:txBody>
          <a:bodyPr>
            <a:noAutofit/>
          </a:bodyPr>
          <a:lstStyle/>
          <a:p>
            <a:r>
              <a:rPr lang="en-US" sz="5400" dirty="0" err="1" smtClean="0"/>
              <a:t>Maður</a:t>
            </a:r>
            <a:r>
              <a:rPr lang="en-US" sz="5400" dirty="0" smtClean="0"/>
              <a:t> </a:t>
            </a:r>
            <a:r>
              <a:rPr lang="en-US" sz="5400" dirty="0" err="1" smtClean="0"/>
              <a:t>og</a:t>
            </a:r>
            <a:r>
              <a:rPr lang="en-US" sz="5400" dirty="0" smtClean="0"/>
              <a:t> </a:t>
            </a:r>
            <a:r>
              <a:rPr lang="en-US" sz="5400" dirty="0" err="1" smtClean="0"/>
              <a:t>náttúra</a:t>
            </a:r>
            <a:r>
              <a:rPr lang="en-US" sz="4400" dirty="0" smtClean="0"/>
              <a:t> 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endParaRPr lang="en-US" sz="1800" dirty="0"/>
          </a:p>
          <a:p>
            <a:r>
              <a:rPr lang="en-US" sz="2400" dirty="0" err="1" smtClean="0"/>
              <a:t>Kennslubókin</a:t>
            </a:r>
            <a:r>
              <a:rPr lang="en-US" sz="2400" i="1" dirty="0" smtClean="0"/>
              <a:t> Um </a:t>
            </a:r>
            <a:r>
              <a:rPr lang="en-US" sz="2400" i="1" dirty="0" err="1" smtClean="0"/>
              <a:t>víða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veröld</a:t>
            </a:r>
            <a:r>
              <a:rPr lang="en-US" sz="2400" i="1" dirty="0"/>
              <a:t> </a:t>
            </a:r>
            <a:r>
              <a:rPr lang="en-US" sz="2400" i="1" dirty="0" smtClean="0"/>
              <a:t> </a:t>
            </a: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dirty="0" smtClean="0"/>
              <a:t>1. </a:t>
            </a:r>
            <a:r>
              <a:rPr lang="en-US" sz="2400" dirty="0" err="1" smtClean="0"/>
              <a:t>kafli</a:t>
            </a:r>
            <a:endParaRPr lang="en-US" sz="2400" dirty="0"/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Mannréttindi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Með </a:t>
            </a:r>
            <a:r>
              <a:rPr lang="is-IS" b="1" dirty="0" smtClean="0"/>
              <a:t>Mannréttindayfirlýsingu Sameinuðu þjóðanna </a:t>
            </a:r>
            <a:r>
              <a:rPr lang="is-IS" dirty="0" smtClean="0"/>
              <a:t>árið 1948 urðu tímamót varðandi mannréttindi.</a:t>
            </a:r>
          </a:p>
          <a:p>
            <a:endParaRPr lang="is-IS" dirty="0"/>
          </a:p>
          <a:p>
            <a:r>
              <a:rPr lang="is-IS" dirty="0" smtClean="0"/>
              <a:t>Í henni er m.a. </a:t>
            </a:r>
            <a:r>
              <a:rPr lang="is-IS" smtClean="0"/>
              <a:t>getið um bann við pyntingum og</a:t>
            </a:r>
            <a:br>
              <a:rPr lang="is-IS" smtClean="0"/>
            </a:br>
            <a:r>
              <a:rPr lang="is-IS" smtClean="0"/>
              <a:t>víðtæk réttindi til lífs, frelsis og </a:t>
            </a:r>
            <a:br>
              <a:rPr lang="is-IS" smtClean="0"/>
            </a:br>
            <a:r>
              <a:rPr lang="is-IS" smtClean="0"/>
              <a:t>jafnréttis.</a:t>
            </a:r>
            <a:endParaRPr lang="is-IS" dirty="0" smtClean="0"/>
          </a:p>
          <a:p>
            <a:endParaRPr lang="is-IS" dirty="0"/>
          </a:p>
          <a:p>
            <a:r>
              <a:rPr lang="is-IS" smtClean="0"/>
              <a:t>Mannréttindi hafa þróast. Þeim</a:t>
            </a:r>
            <a:br>
              <a:rPr lang="is-IS" smtClean="0"/>
            </a:br>
            <a:r>
              <a:rPr lang="is-IS"/>
              <a:t>h</a:t>
            </a:r>
            <a:r>
              <a:rPr lang="is-IS" smtClean="0"/>
              <a:t>efur verið skipt í </a:t>
            </a:r>
            <a:r>
              <a:rPr lang="is-IS" b="1" smtClean="0"/>
              <a:t>þrjár kynslóðir</a:t>
            </a:r>
            <a:r>
              <a:rPr lang="is-IS" smtClean="0"/>
              <a:t>: </a:t>
            </a:r>
            <a:endParaRPr lang="is-I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167" y="4077072"/>
            <a:ext cx="2400267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5385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Þúsaldarmarkmiðin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Í Þúsaldaryfirlýsingu allsherjarþings Sameinuðu þjóðanna frá árinu 2000 segir að samstarf þjóða á 21. öldinni skuli fyrst og fremst snúast um: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- frelsi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- jafnrétti    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- samstöðu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- umburðarlyndi 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- virðingu fyrir </a:t>
            </a:r>
            <a:br>
              <a:rPr lang="is-IS" dirty="0" smtClean="0"/>
            </a:br>
            <a:r>
              <a:rPr lang="is-IS" dirty="0" smtClean="0"/>
              <a:t>	   náttúrunni</a:t>
            </a:r>
            <a:br>
              <a:rPr lang="is-IS" dirty="0" smtClean="0"/>
            </a:br>
            <a:r>
              <a:rPr lang="is-IS" dirty="0" smtClean="0"/>
              <a:t>	- samábyrgð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4187284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Vatn og matur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b="1" dirty="0" smtClean="0"/>
              <a:t>Vatn</a:t>
            </a:r>
            <a:r>
              <a:rPr lang="is-IS" dirty="0" smtClean="0"/>
              <a:t> er eitt þýðingarmesta efnið á jörðinni. Allt líf er háð vatni. 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- Íslendingar hafa ekki áhyggjur af vatnsskorti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- Allt annað ástand víða í heiminum</a:t>
            </a:r>
          </a:p>
          <a:p>
            <a:r>
              <a:rPr lang="is-IS" dirty="0" smtClean="0"/>
              <a:t>Meira en milljarður mannkyns fær ekki nóg af </a:t>
            </a:r>
            <a:r>
              <a:rPr lang="is-IS" b="1" dirty="0" smtClean="0"/>
              <a:t>mat</a:t>
            </a:r>
            <a:r>
              <a:rPr lang="is-IS" dirty="0" smtClean="0"/>
              <a:t>. Samt nægir matvælaframleiðsla heimsins til þess að brauðfæða alla jarðarbúa.</a:t>
            </a:r>
          </a:p>
          <a:p>
            <a:pPr marL="0" indent="0">
              <a:buNone/>
            </a:pPr>
            <a:r>
              <a:rPr lang="is-IS" dirty="0"/>
              <a:t> </a:t>
            </a:r>
            <a:r>
              <a:rPr lang="is-IS" dirty="0" smtClean="0"/>
              <a:t>	- Aðgangur að mat er ekki réttlátur.</a:t>
            </a:r>
            <a:endParaRPr lang="is-IS" dirty="0"/>
          </a:p>
          <a:p>
            <a:pPr marL="0" indent="0">
              <a:buNone/>
            </a:pPr>
            <a:endParaRPr lang="is-IS" dirty="0" smtClean="0"/>
          </a:p>
        </p:txBody>
      </p:sp>
    </p:spTree>
    <p:extLst>
      <p:ext uri="{BB962C8B-B14F-4D97-AF65-F5344CB8AC3E}">
        <p14:creationId xmlns:p14="http://schemas.microsoft.com/office/powerpoint/2010/main" val="14283094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Þjóð og menning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Erfitt að skilgreina hugtakið </a:t>
            </a:r>
            <a:r>
              <a:rPr lang="is-IS" b="1" dirty="0" smtClean="0"/>
              <a:t>þjóð</a:t>
            </a:r>
            <a:r>
              <a:rPr lang="is-IS" dirty="0" smtClean="0"/>
              <a:t>. Þeir sem hafa reynt það segja þjóðir heimsins 3000 – 5000 talsins.</a:t>
            </a:r>
          </a:p>
          <a:p>
            <a:r>
              <a:rPr lang="is-IS" b="1" dirty="0" smtClean="0"/>
              <a:t>Þjóðerni</a:t>
            </a:r>
            <a:r>
              <a:rPr lang="is-IS" dirty="0" smtClean="0"/>
              <a:t> = Það að vera af ákveðinni þjóð.</a:t>
            </a:r>
          </a:p>
          <a:p>
            <a:r>
              <a:rPr lang="is-IS" b="1" dirty="0" smtClean="0"/>
              <a:t>Menning</a:t>
            </a:r>
            <a:r>
              <a:rPr lang="is-IS" dirty="0" smtClean="0"/>
              <a:t> = Það sem maðurinn skapar og gerir</a:t>
            </a:r>
            <a:br>
              <a:rPr lang="is-IS" dirty="0" smtClean="0"/>
            </a:br>
            <a:r>
              <a:rPr lang="is-IS" dirty="0" smtClean="0"/>
              <a:t>og er órjúfanlegur hluti af</a:t>
            </a:r>
            <a:br>
              <a:rPr lang="is-IS" dirty="0" smtClean="0"/>
            </a:br>
            <a:r>
              <a:rPr lang="is-IS" dirty="0" smtClean="0"/>
              <a:t>daglegu lífi.</a:t>
            </a:r>
          </a:p>
          <a:p>
            <a:pPr marL="274320" lvl="1" indent="0">
              <a:buNone/>
            </a:pPr>
            <a:r>
              <a:rPr lang="is-IS" dirty="0" smtClean="0"/>
              <a:t>	- T.d</a:t>
            </a:r>
            <a:r>
              <a:rPr lang="is-IS" smtClean="0"/>
              <a:t>. tungumál, trú, listir,</a:t>
            </a:r>
            <a:br>
              <a:rPr lang="is-IS" smtClean="0"/>
            </a:br>
            <a:r>
              <a:rPr lang="is-IS" smtClean="0"/>
              <a:t>	afþreying, matur, fatatíska,</a:t>
            </a:r>
            <a:br>
              <a:rPr lang="is-IS" smtClean="0"/>
            </a:br>
            <a:r>
              <a:rPr lang="is-IS" smtClean="0"/>
              <a:t>	íþróttir o.fl.	 </a:t>
            </a:r>
            <a:endParaRPr lang="is-IS" dirty="0" smtClean="0"/>
          </a:p>
          <a:p>
            <a:endParaRPr lang="is-IS" dirty="0"/>
          </a:p>
          <a:p>
            <a:endParaRPr lang="is-IS" dirty="0" smtClean="0"/>
          </a:p>
          <a:p>
            <a:endParaRPr lang="is-IS" dirty="0"/>
          </a:p>
          <a:p>
            <a:endParaRPr lang="is-IS" dirty="0" smtClean="0"/>
          </a:p>
          <a:p>
            <a:endParaRPr lang="is-IS" dirty="0" smtClean="0"/>
          </a:p>
          <a:p>
            <a:endParaRPr lang="is-IS" dirty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8601464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4648200" cy="914400"/>
          </a:xfrm>
        </p:spPr>
        <p:txBody>
          <a:bodyPr/>
          <a:lstStyle/>
          <a:p>
            <a:r>
              <a:rPr lang="en-US" dirty="0" err="1" smtClean="0"/>
              <a:t>Hvað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auðlind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4648200" cy="4297363"/>
          </a:xfrm>
        </p:spPr>
        <p:txBody>
          <a:bodyPr/>
          <a:lstStyle/>
          <a:p>
            <a:r>
              <a:rPr lang="en-US" b="1" dirty="0" err="1" smtClean="0"/>
              <a:t>Auðlind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eitthvað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maðurinn</a:t>
            </a:r>
            <a:r>
              <a:rPr lang="en-US" dirty="0" smtClean="0"/>
              <a:t> </a:t>
            </a:r>
            <a:r>
              <a:rPr lang="en-US" dirty="0" err="1" smtClean="0"/>
              <a:t>hefur</a:t>
            </a:r>
            <a:r>
              <a:rPr lang="en-US" dirty="0" smtClean="0"/>
              <a:t> </a:t>
            </a:r>
            <a:r>
              <a:rPr lang="en-US" dirty="0" err="1" smtClean="0"/>
              <a:t>gagn</a:t>
            </a:r>
            <a:r>
              <a:rPr lang="en-US" dirty="0" smtClean="0"/>
              <a:t> </a:t>
            </a:r>
            <a:r>
              <a:rPr lang="en-US" dirty="0" err="1" smtClean="0"/>
              <a:t>af</a:t>
            </a:r>
            <a:r>
              <a:rPr lang="en-US" dirty="0" smtClean="0"/>
              <a:t>. </a:t>
            </a:r>
          </a:p>
          <a:p>
            <a:r>
              <a:rPr lang="en-US" b="1" dirty="0" err="1" smtClean="0"/>
              <a:t>Fæðuauðlindir</a:t>
            </a:r>
            <a:r>
              <a:rPr lang="en-US" dirty="0" smtClean="0"/>
              <a:t> </a:t>
            </a:r>
            <a:r>
              <a:rPr lang="en-US" dirty="0" err="1" smtClean="0"/>
              <a:t>eru</a:t>
            </a:r>
            <a:r>
              <a:rPr lang="en-US" dirty="0" smtClean="0"/>
              <a:t> </a:t>
            </a:r>
            <a:r>
              <a:rPr lang="en-US" dirty="0" err="1" smtClean="0"/>
              <a:t>t.d</a:t>
            </a:r>
            <a:r>
              <a:rPr lang="en-US" dirty="0" smtClean="0"/>
              <a:t>. </a:t>
            </a:r>
            <a:r>
              <a:rPr lang="en-US" dirty="0" err="1" smtClean="0"/>
              <a:t>frjósamur</a:t>
            </a:r>
            <a:r>
              <a:rPr lang="en-US" dirty="0" smtClean="0"/>
              <a:t> </a:t>
            </a:r>
            <a:r>
              <a:rPr lang="en-US" dirty="0" err="1" smtClean="0"/>
              <a:t>jarðvegur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fiskurinn</a:t>
            </a:r>
            <a:r>
              <a:rPr lang="en-US" dirty="0" smtClean="0"/>
              <a:t> í </a:t>
            </a:r>
            <a:r>
              <a:rPr lang="en-US" dirty="0" err="1" smtClean="0"/>
              <a:t>sjónum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Orkuauðlindir</a:t>
            </a:r>
            <a:r>
              <a:rPr lang="en-US" dirty="0" smtClean="0"/>
              <a:t> </a:t>
            </a:r>
            <a:r>
              <a:rPr lang="en-US" dirty="0" err="1" smtClean="0"/>
              <a:t>eru</a:t>
            </a:r>
            <a:r>
              <a:rPr lang="en-US" dirty="0" smtClean="0"/>
              <a:t> </a:t>
            </a:r>
            <a:r>
              <a:rPr lang="en-US" dirty="0" err="1" smtClean="0"/>
              <a:t>t.d</a:t>
            </a:r>
            <a:r>
              <a:rPr lang="en-US" dirty="0" smtClean="0"/>
              <a:t>. </a:t>
            </a:r>
            <a:r>
              <a:rPr lang="en-US" dirty="0" err="1" smtClean="0"/>
              <a:t>kol</a:t>
            </a:r>
            <a:r>
              <a:rPr lang="en-US" dirty="0" smtClean="0"/>
              <a:t>, </a:t>
            </a:r>
            <a:r>
              <a:rPr lang="en-US" dirty="0" err="1" smtClean="0"/>
              <a:t>olía</a:t>
            </a:r>
            <a:r>
              <a:rPr lang="en-US" dirty="0" smtClean="0"/>
              <a:t>, </a:t>
            </a:r>
            <a:r>
              <a:rPr lang="en-US" dirty="0" err="1" smtClean="0"/>
              <a:t>sól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vindur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Útvistarparadísir</a:t>
            </a:r>
            <a:r>
              <a:rPr lang="en-US" dirty="0" smtClean="0"/>
              <a:t> </a:t>
            </a:r>
            <a:r>
              <a:rPr lang="en-US" dirty="0" err="1" smtClean="0"/>
              <a:t>eins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baðstrendur</a:t>
            </a:r>
            <a:r>
              <a:rPr lang="en-US" dirty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áhugaverð</a:t>
            </a:r>
            <a:r>
              <a:rPr lang="en-US" dirty="0" smtClean="0"/>
              <a:t> </a:t>
            </a:r>
            <a:r>
              <a:rPr lang="en-US" dirty="0" err="1" smtClean="0"/>
              <a:t>náttúra</a:t>
            </a:r>
            <a:r>
              <a:rPr lang="en-US" dirty="0" smtClean="0"/>
              <a:t> </a:t>
            </a:r>
            <a:r>
              <a:rPr lang="en-US" dirty="0" err="1" smtClean="0"/>
              <a:t>eru</a:t>
            </a:r>
            <a:r>
              <a:rPr lang="en-US" dirty="0" smtClean="0"/>
              <a:t> </a:t>
            </a:r>
            <a:r>
              <a:rPr lang="en-US" b="1" dirty="0" err="1" smtClean="0"/>
              <a:t>líka</a:t>
            </a:r>
            <a:r>
              <a:rPr lang="en-US" b="1" dirty="0" smtClean="0"/>
              <a:t> </a:t>
            </a:r>
            <a:r>
              <a:rPr lang="en-US" b="1" dirty="0" err="1" smtClean="0"/>
              <a:t>auðlindir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err="1" smtClean="0"/>
              <a:t>Hvað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auðlind</a:t>
            </a:r>
            <a:r>
              <a:rPr lang="en-US" dirty="0" smtClean="0"/>
              <a:t>?  -  </a:t>
            </a:r>
            <a:r>
              <a:rPr lang="en-US" dirty="0" err="1" smtClean="0"/>
              <a:t>framhald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Skipta</a:t>
            </a:r>
            <a:r>
              <a:rPr lang="en-US" dirty="0" smtClean="0"/>
              <a:t> </a:t>
            </a:r>
            <a:r>
              <a:rPr lang="en-US" dirty="0" err="1" smtClean="0"/>
              <a:t>má</a:t>
            </a:r>
            <a:r>
              <a:rPr lang="en-US" dirty="0" smtClean="0"/>
              <a:t> </a:t>
            </a:r>
            <a:r>
              <a:rPr lang="en-US" dirty="0" err="1" smtClean="0"/>
              <a:t>auðlindum</a:t>
            </a:r>
            <a:r>
              <a:rPr lang="en-US" dirty="0" smtClean="0"/>
              <a:t> í </a:t>
            </a:r>
            <a:r>
              <a:rPr lang="en-US" b="1" dirty="0" err="1" smtClean="0"/>
              <a:t>þrjá</a:t>
            </a:r>
            <a:r>
              <a:rPr lang="en-US" b="1" dirty="0" smtClean="0"/>
              <a:t> </a:t>
            </a:r>
            <a:r>
              <a:rPr lang="en-US" b="1" dirty="0" err="1" smtClean="0"/>
              <a:t>flokka</a:t>
            </a:r>
            <a:r>
              <a:rPr lang="en-US" dirty="0" smtClean="0"/>
              <a:t>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1.  </a:t>
            </a:r>
            <a:r>
              <a:rPr lang="en-US" dirty="0" err="1" smtClean="0"/>
              <a:t>Þær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endurnýjast</a:t>
            </a:r>
            <a:r>
              <a:rPr lang="en-US" dirty="0" smtClean="0"/>
              <a:t> </a:t>
            </a:r>
            <a:r>
              <a:rPr lang="en-US" dirty="0" err="1" smtClean="0"/>
              <a:t>ekki</a:t>
            </a:r>
            <a:r>
              <a:rPr lang="en-US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2.  </a:t>
            </a:r>
            <a:r>
              <a:rPr lang="en-US" dirty="0" err="1" smtClean="0"/>
              <a:t>Þær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endurnýjast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	3.  </a:t>
            </a:r>
            <a:r>
              <a:rPr lang="en-US" dirty="0" err="1" smtClean="0"/>
              <a:t>Þær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endurnýjast</a:t>
            </a:r>
            <a:r>
              <a:rPr lang="en-US" dirty="0" smtClean="0"/>
              <a:t> </a:t>
            </a:r>
            <a:r>
              <a:rPr lang="en-US" dirty="0" err="1" smtClean="0"/>
              <a:t>með</a:t>
            </a:r>
            <a:r>
              <a:rPr lang="en-US" dirty="0" smtClean="0"/>
              <a:t> </a:t>
            </a:r>
            <a:r>
              <a:rPr lang="en-US" dirty="0" err="1" smtClean="0"/>
              <a:t>ákveðnum</a:t>
            </a:r>
            <a:r>
              <a:rPr lang="en-US" dirty="0" smtClean="0"/>
              <a:t> </a:t>
            </a:r>
            <a:r>
              <a:rPr lang="en-US" dirty="0" err="1" smtClean="0"/>
              <a:t>takmörkunum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err="1" smtClean="0"/>
              <a:t>Dæmi</a:t>
            </a:r>
            <a:r>
              <a:rPr lang="en-US" dirty="0" smtClean="0"/>
              <a:t> um </a:t>
            </a:r>
            <a:r>
              <a:rPr lang="en-US" b="1" dirty="0" err="1" smtClean="0"/>
              <a:t>auðlind</a:t>
            </a:r>
            <a:r>
              <a:rPr lang="en-US" b="1" dirty="0" smtClean="0"/>
              <a:t> nr. 1</a:t>
            </a:r>
            <a:r>
              <a:rPr lang="en-US" dirty="0" smtClean="0"/>
              <a:t>:  </a:t>
            </a:r>
            <a:r>
              <a:rPr lang="en-US" dirty="0" err="1" smtClean="0"/>
              <a:t>Málmar</a:t>
            </a:r>
            <a:r>
              <a:rPr lang="en-US" dirty="0" smtClean="0"/>
              <a:t>, </a:t>
            </a:r>
            <a:r>
              <a:rPr lang="en-US" dirty="0" err="1" smtClean="0"/>
              <a:t>kol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olía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Dæmi</a:t>
            </a:r>
            <a:r>
              <a:rPr lang="en-US" dirty="0" smtClean="0"/>
              <a:t> um </a:t>
            </a:r>
            <a:r>
              <a:rPr lang="en-US" b="1" dirty="0" err="1" smtClean="0"/>
              <a:t>auðlind</a:t>
            </a:r>
            <a:r>
              <a:rPr lang="en-US" b="1" dirty="0" smtClean="0"/>
              <a:t> nr. 2</a:t>
            </a:r>
            <a:r>
              <a:rPr lang="en-US" dirty="0" smtClean="0"/>
              <a:t>:  </a:t>
            </a:r>
            <a:r>
              <a:rPr lang="en-US" dirty="0" err="1" smtClean="0"/>
              <a:t>Vatnsorka</a:t>
            </a:r>
            <a:r>
              <a:rPr lang="en-US" dirty="0" smtClean="0"/>
              <a:t>, </a:t>
            </a:r>
            <a:r>
              <a:rPr lang="en-US" dirty="0" err="1" smtClean="0"/>
              <a:t>vindorka</a:t>
            </a:r>
            <a:r>
              <a:rPr lang="en-US" dirty="0" smtClean="0"/>
              <a:t>, </a:t>
            </a:r>
            <a:r>
              <a:rPr lang="en-US" dirty="0" err="1" smtClean="0"/>
              <a:t>sólarorka</a:t>
            </a: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err="1" smtClean="0"/>
              <a:t>Dæmi</a:t>
            </a:r>
            <a:r>
              <a:rPr lang="en-US" dirty="0" smtClean="0"/>
              <a:t> um </a:t>
            </a:r>
            <a:r>
              <a:rPr lang="en-US" b="1" dirty="0" err="1" smtClean="0"/>
              <a:t>auðlind</a:t>
            </a:r>
            <a:r>
              <a:rPr lang="en-US" b="1" dirty="0" smtClean="0"/>
              <a:t> nr. 3</a:t>
            </a:r>
            <a:r>
              <a:rPr lang="en-US" dirty="0" smtClean="0"/>
              <a:t>:  </a:t>
            </a:r>
            <a:r>
              <a:rPr lang="en-US" dirty="0" err="1" smtClean="0"/>
              <a:t>Fiskur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skóglendi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Sjálfbær</a:t>
            </a:r>
            <a:r>
              <a:rPr lang="en-US" dirty="0" smtClean="0"/>
              <a:t> </a:t>
            </a:r>
            <a:r>
              <a:rPr lang="en-US" dirty="0" err="1" smtClean="0"/>
              <a:t>þróun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/>
              <a:t>Sjálfbær</a:t>
            </a:r>
            <a:r>
              <a:rPr lang="en-US" b="1" dirty="0" smtClean="0"/>
              <a:t> </a:t>
            </a:r>
            <a:r>
              <a:rPr lang="en-US" b="1" dirty="0" err="1" smtClean="0"/>
              <a:t>þróun</a:t>
            </a:r>
            <a:r>
              <a:rPr lang="en-US" b="1" dirty="0"/>
              <a:t> </a:t>
            </a:r>
            <a:r>
              <a:rPr lang="en-US" dirty="0" err="1" smtClean="0"/>
              <a:t>felur</a:t>
            </a:r>
            <a:r>
              <a:rPr lang="en-US" dirty="0" smtClean="0"/>
              <a:t> í </a:t>
            </a:r>
            <a:r>
              <a:rPr lang="en-US" dirty="0" err="1" smtClean="0"/>
              <a:t>sér</a:t>
            </a:r>
            <a:r>
              <a:rPr lang="en-US" dirty="0" smtClean="0"/>
              <a:t> …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… </a:t>
            </a:r>
            <a:r>
              <a:rPr lang="en-US" dirty="0" err="1" smtClean="0"/>
              <a:t>að</a:t>
            </a:r>
            <a:r>
              <a:rPr lang="en-US" dirty="0" smtClean="0"/>
              <a:t> </a:t>
            </a:r>
            <a:r>
              <a:rPr lang="en-US" dirty="0" err="1" smtClean="0"/>
              <a:t>við</a:t>
            </a:r>
            <a:r>
              <a:rPr lang="en-US" dirty="0" smtClean="0"/>
              <a:t> </a:t>
            </a:r>
            <a:r>
              <a:rPr lang="en-US" dirty="0" err="1" smtClean="0"/>
              <a:t>göngum</a:t>
            </a:r>
            <a:r>
              <a:rPr lang="en-US" dirty="0" smtClean="0"/>
              <a:t> </a:t>
            </a:r>
            <a:r>
              <a:rPr lang="en-US" dirty="0" err="1" smtClean="0"/>
              <a:t>ekki</a:t>
            </a:r>
            <a:r>
              <a:rPr lang="en-US" dirty="0" smtClean="0"/>
              <a:t> um of á </a:t>
            </a:r>
            <a:r>
              <a:rPr lang="en-US" dirty="0" err="1" smtClean="0"/>
              <a:t>auðlindir</a:t>
            </a:r>
            <a:r>
              <a:rPr lang="en-US" dirty="0" smtClean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… </a:t>
            </a:r>
            <a:r>
              <a:rPr lang="en-US" dirty="0" err="1"/>
              <a:t>a</a:t>
            </a:r>
            <a:r>
              <a:rPr lang="en-US" dirty="0" err="1" smtClean="0"/>
              <a:t>ð</a:t>
            </a:r>
            <a:r>
              <a:rPr lang="en-US" dirty="0" smtClean="0"/>
              <a:t> </a:t>
            </a:r>
            <a:r>
              <a:rPr lang="en-US" dirty="0" err="1" smtClean="0"/>
              <a:t>við</a:t>
            </a:r>
            <a:r>
              <a:rPr lang="en-US" dirty="0" smtClean="0"/>
              <a:t> </a:t>
            </a:r>
            <a:r>
              <a:rPr lang="en-US" dirty="0" err="1" smtClean="0"/>
              <a:t>reynum</a:t>
            </a:r>
            <a:r>
              <a:rPr lang="en-US" dirty="0" smtClean="0"/>
              <a:t> </a:t>
            </a:r>
            <a:r>
              <a:rPr lang="en-US" dirty="0" err="1" smtClean="0"/>
              <a:t>að</a:t>
            </a:r>
            <a:r>
              <a:rPr lang="en-US" dirty="0" smtClean="0"/>
              <a:t> </a:t>
            </a:r>
            <a:r>
              <a:rPr lang="en-US" dirty="0" err="1" smtClean="0"/>
              <a:t>finna</a:t>
            </a:r>
            <a:r>
              <a:rPr lang="en-US" dirty="0" smtClean="0"/>
              <a:t> </a:t>
            </a:r>
            <a:r>
              <a:rPr lang="en-US" dirty="0" err="1" smtClean="0"/>
              <a:t>lausnir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tryggja</a:t>
            </a:r>
            <a:r>
              <a:rPr lang="en-US" dirty="0" smtClean="0"/>
              <a:t> </a:t>
            </a:r>
            <a:r>
              <a:rPr lang="en-US" dirty="0" err="1" smtClean="0"/>
              <a:t>lífsgæði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velferð</a:t>
            </a:r>
            <a:r>
              <a:rPr lang="en-US" dirty="0" smtClean="0"/>
              <a:t> 	</a:t>
            </a:r>
            <a:r>
              <a:rPr lang="en-US" dirty="0" err="1" smtClean="0"/>
              <a:t>fólks</a:t>
            </a:r>
            <a:r>
              <a:rPr lang="en-US" dirty="0" smtClean="0"/>
              <a:t> , </a:t>
            </a:r>
            <a:r>
              <a:rPr lang="en-US" dirty="0" err="1" smtClean="0"/>
              <a:t>bæði</a:t>
            </a:r>
            <a:r>
              <a:rPr lang="en-US" dirty="0" smtClean="0"/>
              <a:t> í </a:t>
            </a:r>
            <a:r>
              <a:rPr lang="en-US" dirty="0" err="1" smtClean="0"/>
              <a:t>nútíð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framtíð</a:t>
            </a:r>
            <a:r>
              <a:rPr lang="en-US" dirty="0" smtClean="0"/>
              <a:t>, 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þess</a:t>
            </a:r>
            <a:r>
              <a:rPr lang="en-US" dirty="0" smtClean="0"/>
              <a:t> </a:t>
            </a:r>
            <a:r>
              <a:rPr lang="en-US" dirty="0" err="1" smtClean="0"/>
              <a:t>að</a:t>
            </a:r>
            <a:r>
              <a:rPr lang="en-US" dirty="0" smtClean="0"/>
              <a:t> </a:t>
            </a:r>
            <a:r>
              <a:rPr lang="en-US" dirty="0" err="1" smtClean="0"/>
              <a:t>skemma</a:t>
            </a:r>
            <a:r>
              <a:rPr lang="en-US" dirty="0" smtClean="0"/>
              <a:t> </a:t>
            </a:r>
            <a:r>
              <a:rPr lang="en-US" dirty="0" err="1" smtClean="0"/>
              <a:t>umhverfið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b="1" dirty="0" smtClean="0"/>
              <a:t>=&gt;</a:t>
            </a:r>
            <a:r>
              <a:rPr lang="en-US" dirty="0" smtClean="0"/>
              <a:t> </a:t>
            </a:r>
            <a:r>
              <a:rPr lang="en-US" dirty="0" err="1" smtClean="0"/>
              <a:t>M.ö.o</a:t>
            </a:r>
            <a:r>
              <a:rPr lang="en-US" dirty="0" smtClean="0"/>
              <a:t>:  </a:t>
            </a:r>
            <a:r>
              <a:rPr lang="en-US" dirty="0" err="1" smtClean="0"/>
              <a:t>Að</a:t>
            </a:r>
            <a:r>
              <a:rPr lang="en-US" dirty="0" smtClean="0"/>
              <a:t> </a:t>
            </a:r>
            <a:r>
              <a:rPr lang="en-US" dirty="0" err="1" smtClean="0"/>
              <a:t>þeir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nota </a:t>
            </a:r>
            <a:r>
              <a:rPr lang="en-US" dirty="0" err="1"/>
              <a:t>j</a:t>
            </a:r>
            <a:r>
              <a:rPr lang="en-US" dirty="0" err="1" smtClean="0"/>
              <a:t>örðina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auðlindir</a:t>
            </a:r>
            <a:r>
              <a:rPr lang="en-US" dirty="0" smtClean="0"/>
              <a:t> </a:t>
            </a:r>
            <a:r>
              <a:rPr lang="en-US" dirty="0" err="1" smtClean="0"/>
              <a:t>hennar</a:t>
            </a:r>
            <a:r>
              <a:rPr lang="en-US" dirty="0" smtClean="0"/>
              <a:t> </a:t>
            </a:r>
            <a:r>
              <a:rPr lang="en-US" dirty="0" err="1" smtClean="0"/>
              <a:t>skili</a:t>
            </a:r>
            <a:r>
              <a:rPr lang="en-US" dirty="0" smtClean="0"/>
              <a:t> 	</a:t>
            </a:r>
            <a:r>
              <a:rPr lang="en-US" dirty="0" err="1" smtClean="0"/>
              <a:t>henni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 smtClean="0"/>
              <a:t>a.m.k</a:t>
            </a:r>
            <a:r>
              <a:rPr lang="en-US" dirty="0" smtClean="0"/>
              <a:t>. í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ástandi</a:t>
            </a:r>
            <a:r>
              <a:rPr lang="en-US" dirty="0" smtClean="0"/>
              <a:t>, </a:t>
            </a:r>
            <a:r>
              <a:rPr lang="en-US" dirty="0" err="1" smtClean="0"/>
              <a:t>ef</a:t>
            </a:r>
            <a:r>
              <a:rPr lang="en-US" dirty="0" smtClean="0"/>
              <a:t> </a:t>
            </a:r>
            <a:r>
              <a:rPr lang="en-US" dirty="0" err="1" smtClean="0"/>
              <a:t>ekki</a:t>
            </a:r>
            <a:r>
              <a:rPr lang="en-US" dirty="0" smtClean="0"/>
              <a:t> </a:t>
            </a:r>
            <a:r>
              <a:rPr lang="en-US" dirty="0" err="1" smtClean="0"/>
              <a:t>betra</a:t>
            </a:r>
            <a:r>
              <a:rPr lang="en-US" dirty="0" smtClean="0"/>
              <a:t>, </a:t>
            </a:r>
            <a:r>
              <a:rPr lang="en-US" dirty="0" err="1" smtClean="0"/>
              <a:t>til</a:t>
            </a:r>
            <a:r>
              <a:rPr lang="en-US" dirty="0" smtClean="0"/>
              <a:t> </a:t>
            </a:r>
            <a:r>
              <a:rPr lang="en-US" dirty="0" err="1" smtClean="0"/>
              <a:t>næstu</a:t>
            </a:r>
            <a:r>
              <a:rPr lang="en-US" dirty="0" smtClean="0"/>
              <a:t> </a:t>
            </a:r>
            <a:r>
              <a:rPr lang="en-US" dirty="0" err="1" smtClean="0"/>
              <a:t>kynslóðar</a:t>
            </a:r>
            <a:r>
              <a:rPr lang="en-US" dirty="0" smtClean="0"/>
              <a:t>.</a:t>
            </a: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s-IS" sz="6000" b="1" dirty="0" smtClean="0"/>
              <a:t>Mannfjöldi</a:t>
            </a:r>
            <a:r>
              <a:rPr lang="is-IS" sz="6000" b="1" smtClean="0"/>
              <a:t/>
            </a:r>
            <a:br>
              <a:rPr lang="is-IS" sz="6000" b="1" smtClean="0"/>
            </a:br>
            <a:r>
              <a:rPr lang="is-IS" sz="4400" smtClean="0"/>
              <a:t>bls. 12-17</a:t>
            </a:r>
            <a:endParaRPr lang="is-IS" dirty="0"/>
          </a:p>
        </p:txBody>
      </p:sp>
      <p:pic>
        <p:nvPicPr>
          <p:cNvPr id="4" name="Picture 3" descr="\\akbaeyfs01.akureyri.local\Users\Gle\kristjan\My Documents\My Pictures\Landafraedi_myndir\Crowd 1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43150" y="2382044"/>
            <a:ext cx="4457700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68769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Mannfjöldi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Talið er að mannkynið hafi ekki farið mikið yfir 15 milljóna markið áður en </a:t>
            </a:r>
            <a:r>
              <a:rPr lang="is-IS" b="1" dirty="0" smtClean="0"/>
              <a:t>akuryrkjan</a:t>
            </a:r>
            <a:r>
              <a:rPr lang="is-IS" dirty="0" smtClean="0"/>
              <a:t> kom fram fyrir um 10.000 árum.</a:t>
            </a:r>
          </a:p>
          <a:p>
            <a:endParaRPr lang="is-IS" dirty="0"/>
          </a:p>
          <a:p>
            <a:r>
              <a:rPr lang="is-IS" dirty="0" smtClean="0"/>
              <a:t>Mannfjöldinn </a:t>
            </a:r>
            <a:r>
              <a:rPr lang="is-IS" dirty="0"/>
              <a:t>óx hægt allt fram </a:t>
            </a:r>
            <a:r>
              <a:rPr lang="is-IS" dirty="0" smtClean="0"/>
              <a:t>til </a:t>
            </a:r>
            <a:r>
              <a:rPr lang="is-IS" b="1" dirty="0" smtClean="0"/>
              <a:t>iðnbyltingarinnar</a:t>
            </a:r>
            <a:r>
              <a:rPr lang="is-IS" dirty="0" smtClean="0"/>
              <a:t> á 18. öld. Mikil fjölgun þá og </a:t>
            </a:r>
            <a:r>
              <a:rPr lang="is-IS" dirty="0"/>
              <a:t>s</a:t>
            </a:r>
            <a:r>
              <a:rPr lang="is-IS" dirty="0" smtClean="0"/>
              <a:t>prenging í fólksfjölda upp </a:t>
            </a:r>
            <a:r>
              <a:rPr lang="is-IS" dirty="0" err="1" smtClean="0"/>
              <a:t>úr</a:t>
            </a:r>
            <a:r>
              <a:rPr lang="is-IS" dirty="0" smtClean="0"/>
              <a:t> 1900. </a:t>
            </a:r>
            <a:br>
              <a:rPr lang="is-IS" dirty="0" smtClean="0"/>
            </a:br>
            <a:endParaRPr lang="is-IS" dirty="0"/>
          </a:p>
          <a:p>
            <a:r>
              <a:rPr lang="is-IS" dirty="0" smtClean="0"/>
              <a:t>Meðalævi </a:t>
            </a:r>
            <a:r>
              <a:rPr lang="is-IS" dirty="0"/>
              <a:t>fólks hefur </a:t>
            </a:r>
            <a:r>
              <a:rPr lang="is-IS" dirty="0" smtClean="0"/>
              <a:t>lengst ...</a:t>
            </a:r>
            <a:endParaRPr lang="is-IS" dirty="0"/>
          </a:p>
          <a:p>
            <a:pPr marL="0" indent="0">
              <a:buNone/>
            </a:pPr>
            <a:r>
              <a:rPr lang="is-IS" dirty="0" smtClean="0"/>
              <a:t> 	=&gt; Aðalástæður: Aukin</a:t>
            </a:r>
            <a:r>
              <a:rPr lang="is-IS" dirty="0"/>
              <a:t> </a:t>
            </a:r>
            <a:r>
              <a:rPr lang="is-IS" dirty="0" smtClean="0"/>
              <a:t>matvælaframleiðsla</a:t>
            </a:r>
            <a:r>
              <a:rPr lang="is-IS" dirty="0"/>
              <a:t> </a:t>
            </a:r>
            <a:r>
              <a:rPr lang="is-IS" dirty="0" smtClean="0"/>
              <a:t>og framfarir í 	</a:t>
            </a:r>
            <a:r>
              <a:rPr lang="is-IS" dirty="0" err="1" smtClean="0"/>
              <a:t>læknavísindum</a:t>
            </a:r>
            <a:r>
              <a:rPr lang="is-IS" dirty="0" smtClean="0"/>
              <a:t>.</a:t>
            </a: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368-A0EF-4216-A845-4BE16B59D9B2}" type="slidenum">
              <a:rPr lang="is-IS" smtClean="0"/>
              <a:t>6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759655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Mannfjöldi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s-IS" sz="1600" b="1" dirty="0" smtClean="0"/>
              <a:t>Fæðingartíðni</a:t>
            </a:r>
            <a:r>
              <a:rPr lang="is-IS" sz="1600" b="1" dirty="0"/>
              <a:t>: </a:t>
            </a:r>
            <a:r>
              <a:rPr lang="is-IS" sz="1600" dirty="0" smtClean="0"/>
              <a:t>Hvað </a:t>
            </a:r>
            <a:r>
              <a:rPr lang="is-IS" sz="1600" dirty="0"/>
              <a:t>margir fæðast á hverja þúsund íbúa á ári. Mælt </a:t>
            </a:r>
            <a:r>
              <a:rPr lang="is-IS" sz="1600" dirty="0" smtClean="0"/>
              <a:t>í prómillum (‰).</a:t>
            </a:r>
          </a:p>
          <a:p>
            <a:r>
              <a:rPr lang="is-IS" sz="1600" b="1" dirty="0" smtClean="0"/>
              <a:t>Dánartíðni</a:t>
            </a:r>
            <a:r>
              <a:rPr lang="is-IS" sz="1600" b="1" dirty="0"/>
              <a:t>: </a:t>
            </a:r>
            <a:r>
              <a:rPr lang="is-IS" sz="1600" dirty="0" smtClean="0"/>
              <a:t>Hvað </a:t>
            </a:r>
            <a:r>
              <a:rPr lang="is-IS" sz="1600" dirty="0"/>
              <a:t>margir deyja á hverja þúsund íbúa á ári. Mælt </a:t>
            </a:r>
            <a:r>
              <a:rPr lang="is-IS" sz="1600" dirty="0" smtClean="0"/>
              <a:t>í prómillum </a:t>
            </a:r>
            <a:r>
              <a:rPr lang="is-IS" sz="1600" dirty="0"/>
              <a:t>(‰).</a:t>
            </a:r>
          </a:p>
          <a:p>
            <a:r>
              <a:rPr lang="is-IS" sz="1600" b="1" dirty="0" smtClean="0"/>
              <a:t>Náttúruleg </a:t>
            </a:r>
            <a:r>
              <a:rPr lang="is-IS" sz="1600" b="1" dirty="0"/>
              <a:t>fólksfjölgun: </a:t>
            </a:r>
            <a:r>
              <a:rPr lang="is-IS" sz="1600" b="1" dirty="0" smtClean="0"/>
              <a:t> </a:t>
            </a:r>
            <a:r>
              <a:rPr lang="is-IS" sz="1600" dirty="0" smtClean="0"/>
              <a:t>Þá </a:t>
            </a:r>
            <a:r>
              <a:rPr lang="is-IS" sz="1600" dirty="0"/>
              <a:t>er fæðingartíðni </a:t>
            </a:r>
            <a:r>
              <a:rPr lang="is-IS" sz="1600" dirty="0" err="1" smtClean="0"/>
              <a:t>hærri</a:t>
            </a:r>
            <a:r>
              <a:rPr lang="is-IS" sz="1600" dirty="0" smtClean="0"/>
              <a:t> </a:t>
            </a:r>
            <a:r>
              <a:rPr lang="is-IS" sz="1600" dirty="0"/>
              <a:t>en </a:t>
            </a:r>
            <a:r>
              <a:rPr lang="is-IS" sz="1600" dirty="0" smtClean="0"/>
              <a:t>dánartíðni </a:t>
            </a:r>
            <a:r>
              <a:rPr lang="is-IS" sz="1600" dirty="0"/>
              <a:t>(</a:t>
            </a:r>
            <a:r>
              <a:rPr lang="is-IS" sz="1600" dirty="0" smtClean="0"/>
              <a:t>það fæðast </a:t>
            </a:r>
            <a:r>
              <a:rPr lang="is-IS" sz="1600" dirty="0"/>
              <a:t>fleiri en deyja</a:t>
            </a:r>
            <a:r>
              <a:rPr lang="is-IS" sz="1600" dirty="0" smtClean="0"/>
              <a:t>).</a:t>
            </a:r>
          </a:p>
          <a:p>
            <a:r>
              <a:rPr lang="is-IS" sz="1600" b="1" dirty="0" smtClean="0"/>
              <a:t>Náttúruleg fólksfækkun:  </a:t>
            </a:r>
            <a:r>
              <a:rPr lang="is-IS" sz="1600" dirty="0" smtClean="0"/>
              <a:t>Þá er dánartíðni </a:t>
            </a:r>
            <a:r>
              <a:rPr lang="is-IS" sz="1600" dirty="0" err="1" smtClean="0"/>
              <a:t>hærri</a:t>
            </a:r>
            <a:r>
              <a:rPr lang="is-IS" sz="1600" dirty="0" smtClean="0"/>
              <a:t> en fæðingartíðni (það deyja fleiri en fæðast)</a:t>
            </a:r>
          </a:p>
          <a:p>
            <a:r>
              <a:rPr lang="is-IS" sz="1600" b="1" dirty="0" smtClean="0"/>
              <a:t>Brottfluttir</a:t>
            </a:r>
            <a:r>
              <a:rPr lang="is-IS" sz="1600" b="1" dirty="0"/>
              <a:t>: </a:t>
            </a:r>
            <a:r>
              <a:rPr lang="is-IS" sz="1600" b="1" dirty="0" smtClean="0"/>
              <a:t> </a:t>
            </a:r>
            <a:r>
              <a:rPr lang="is-IS" sz="1600" dirty="0" smtClean="0"/>
              <a:t>Þeir </a:t>
            </a:r>
            <a:r>
              <a:rPr lang="is-IS" sz="1600" dirty="0"/>
              <a:t>sem hafa flutt </a:t>
            </a:r>
            <a:r>
              <a:rPr lang="is-IS" sz="1600" dirty="0" smtClean="0"/>
              <a:t>burt úr landi.</a:t>
            </a:r>
          </a:p>
          <a:p>
            <a:r>
              <a:rPr lang="is-IS" sz="1600" b="1" dirty="0" smtClean="0"/>
              <a:t>Aðfluttir</a:t>
            </a:r>
            <a:r>
              <a:rPr lang="is-IS" sz="1600" dirty="0" smtClean="0"/>
              <a:t>:  Þeir sem hafa flutt til lands.</a:t>
            </a:r>
            <a:endParaRPr lang="is-I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368-A0EF-4216-A845-4BE16B59D9B2}" type="slidenum">
              <a:rPr lang="is-IS" smtClean="0"/>
              <a:t>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684924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Mannfjöldi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 fontScale="62500" lnSpcReduction="20000"/>
          </a:bodyPr>
          <a:lstStyle/>
          <a:p>
            <a:r>
              <a:rPr lang="is-IS" sz="4000" dirty="0" smtClean="0"/>
              <a:t>Mannfólkið varð 7 milljarðar árið 2011 (sjá m.a.: </a:t>
            </a:r>
            <a:r>
              <a:rPr lang="is-IS" sz="4000" dirty="0" smtClean="0">
                <a:hlinkClick r:id="rId2"/>
              </a:rPr>
              <a:t>http</a:t>
            </a:r>
            <a:r>
              <a:rPr lang="is-IS" sz="4000" dirty="0">
                <a:hlinkClick r:id="rId2"/>
              </a:rPr>
              <a:t>://www.mbl.is/frettir/forsida/2011/10/31/sjo_milljardasta_barnid_faett</a:t>
            </a:r>
            <a:r>
              <a:rPr lang="is-IS" sz="4000" dirty="0" smtClean="0">
                <a:hlinkClick r:id="rId2"/>
              </a:rPr>
              <a:t>/</a:t>
            </a:r>
            <a:r>
              <a:rPr lang="is-IS" sz="4000" dirty="0" smtClean="0"/>
              <a:t>)</a:t>
            </a:r>
            <a:endParaRPr lang="is-IS" sz="4000" dirty="0"/>
          </a:p>
          <a:p>
            <a:pPr marL="0" indent="0">
              <a:buNone/>
            </a:pPr>
            <a:endParaRPr lang="is-IS" sz="4000" dirty="0" smtClean="0"/>
          </a:p>
          <a:p>
            <a:r>
              <a:rPr lang="is-IS" sz="4000" smtClean="0"/>
              <a:t>Sífellt fleira fólk býr í </a:t>
            </a:r>
            <a:r>
              <a:rPr lang="is-IS" sz="4000" b="1" smtClean="0"/>
              <a:t>þéttbýli</a:t>
            </a:r>
            <a:r>
              <a:rPr lang="is-IS" sz="4000" smtClean="0"/>
              <a:t>, þ.e. borgum. Á það við um u.þ.b. </a:t>
            </a:r>
            <a:r>
              <a:rPr lang="is-IS" sz="4000" b="1" smtClean="0"/>
              <a:t>helming jarðarbúa</a:t>
            </a:r>
            <a:r>
              <a:rPr lang="is-IS" sz="4000" smtClean="0"/>
              <a:t>. </a:t>
            </a:r>
          </a:p>
          <a:p>
            <a:endParaRPr lang="is-IS" sz="4000"/>
          </a:p>
          <a:p>
            <a:r>
              <a:rPr lang="is-IS" sz="4000" smtClean="0"/>
              <a:t>Þéttbýlasta svæði heims er í Kína. Það er á svæði sem myndað er af borgunum Hong Kong, Shenzen og Guangzhou (um 120 milljón íbúar).</a:t>
            </a:r>
          </a:p>
          <a:p>
            <a:endParaRPr lang="is-IS"/>
          </a:p>
          <a:p>
            <a:endParaRPr lang="is-IS" dirty="0"/>
          </a:p>
          <a:p>
            <a:endParaRPr lang="is-IS" dirty="0" smtClean="0"/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368-A0EF-4216-A845-4BE16B59D9B2}" type="slidenum">
              <a:rPr lang="is-IS" smtClean="0"/>
              <a:t>8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031122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Mannréttindi  </a:t>
            </a:r>
            <a:r>
              <a:rPr lang="is-IS" smtClean="0"/>
              <a:t>-  Bls. 18-19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b="1" dirty="0" smtClean="0"/>
              <a:t>Þrjár kynslóðir </a:t>
            </a:r>
            <a:r>
              <a:rPr lang="is-IS" dirty="0" smtClean="0"/>
              <a:t>mannréttinda (bls. </a:t>
            </a:r>
            <a:r>
              <a:rPr lang="is-IS" smtClean="0"/>
              <a:t>18):</a:t>
            </a:r>
          </a:p>
          <a:p>
            <a:endParaRPr lang="is-IS"/>
          </a:p>
          <a:p>
            <a:pPr marL="274320" lvl="1" indent="0">
              <a:buNone/>
            </a:pPr>
            <a:r>
              <a:rPr lang="is-IS" smtClean="0"/>
              <a:t>	1.  Borgaraleg og stjórnmálaleg réttindi okkar.</a:t>
            </a:r>
            <a:br>
              <a:rPr lang="is-IS" smtClean="0"/>
            </a:br>
            <a:r>
              <a:rPr lang="is-IS" smtClean="0"/>
              <a:t>	     T.d. að allir fæðast frjálsir; engum sé mismunað vegna 	    	     	     kynferðis, trúar eða litarháttar; skoðanafrelsi </a:t>
            </a:r>
            <a:endParaRPr lang="is-IS"/>
          </a:p>
          <a:p>
            <a:pPr marL="274320" lvl="1" indent="0">
              <a:buNone/>
            </a:pPr>
            <a:r>
              <a:rPr lang="is-IS"/>
              <a:t/>
            </a:r>
            <a:br>
              <a:rPr lang="is-IS"/>
            </a:br>
            <a:r>
              <a:rPr lang="is-IS" smtClean="0"/>
              <a:t>	2.  Réttur okkar til menntunar, húsnæðis, 		  		  	      heilbrigðisþjónustu og mannsæmandi </a:t>
            </a:r>
            <a:br>
              <a:rPr lang="is-IS" smtClean="0"/>
            </a:br>
            <a:r>
              <a:rPr lang="is-IS" smtClean="0"/>
              <a:t>	      lífsskilyrða.</a:t>
            </a:r>
          </a:p>
          <a:p>
            <a:pPr marL="274320" lvl="1" indent="0">
              <a:buNone/>
            </a:pPr>
            <a:r>
              <a:rPr lang="is-IS"/>
              <a:t/>
            </a:r>
            <a:br>
              <a:rPr lang="is-IS"/>
            </a:br>
            <a:r>
              <a:rPr lang="is-IS" smtClean="0"/>
              <a:t>	3.  Samstöðuréttindi.</a:t>
            </a:r>
            <a:br>
              <a:rPr lang="is-IS" smtClean="0"/>
            </a:br>
            <a:r>
              <a:rPr lang="is-IS" smtClean="0"/>
              <a:t>	      T.d. réttur til friðvænlegs umhverfis og réttur afkomenda okkar til óspilltrar 	      náttúru.</a:t>
            </a:r>
          </a:p>
        </p:txBody>
      </p:sp>
    </p:spTree>
    <p:extLst>
      <p:ext uri="{BB962C8B-B14F-4D97-AF65-F5344CB8AC3E}">
        <p14:creationId xmlns:p14="http://schemas.microsoft.com/office/powerpoint/2010/main" val="36209436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6QLnjpDmemWvdkPv8CNhL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4nqtrpMJHznzW6iQWuGbY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TlgkWg9GbD75tZxSe07S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Tzd7aXBssOmYs9yuGim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eXH6ortg5F8MBDBCXffNY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0</TotalTime>
  <Words>479</Words>
  <Application>Microsoft Office PowerPoint</Application>
  <PresentationFormat>Sýnt á skjá (4:3)</PresentationFormat>
  <Paragraphs>99</Paragraphs>
  <Slides>13</Slides>
  <Notes>8</Notes>
  <HiddenSlides>0</HiddenSlides>
  <MMClips>0</MMClips>
  <ScaleCrop>false</ScaleCrop>
  <HeadingPairs>
    <vt:vector size="4" baseType="variant">
      <vt:variant>
        <vt:lpstr>Þema</vt:lpstr>
      </vt:variant>
      <vt:variant>
        <vt:i4>1</vt:i4>
      </vt:variant>
      <vt:variant>
        <vt:lpstr>Skyggnutitlar</vt:lpstr>
      </vt:variant>
      <vt:variant>
        <vt:i4>13</vt:i4>
      </vt:variant>
    </vt:vector>
  </HeadingPairs>
  <TitlesOfParts>
    <vt:vector size="14" baseType="lpstr">
      <vt:lpstr>Executive</vt:lpstr>
      <vt:lpstr>Maður og náttúra    </vt:lpstr>
      <vt:lpstr>Hvað er auðlind?</vt:lpstr>
      <vt:lpstr>Hvað er auðlind?  -  framhald</vt:lpstr>
      <vt:lpstr>Sjálfbær þróun</vt:lpstr>
      <vt:lpstr>Mannfjöldi bls. 12-17</vt:lpstr>
      <vt:lpstr>Mannfjöldi</vt:lpstr>
      <vt:lpstr>Mannfjöldi</vt:lpstr>
      <vt:lpstr>Mannfjöldi</vt:lpstr>
      <vt:lpstr>Mannréttindi  -  Bls. 18-19</vt:lpstr>
      <vt:lpstr>Mannréttindi</vt:lpstr>
      <vt:lpstr>Þúsaldarmarkmiðin</vt:lpstr>
      <vt:lpstr>Vatn og matur</vt:lpstr>
      <vt:lpstr>Þjóð og menning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2013-08-28T01:32:13Z</dcterms:created>
  <dcterms:modified xsi:type="dcterms:W3CDTF">2014-08-29T11:47:48Z</dcterms:modified>
</cp:coreProperties>
</file>