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</p:sldIdLst>
  <p:sldSz cx="9144000" cy="6858000" type="screen4x3"/>
  <p:notesSz cx="6858000" cy="9144000"/>
  <p:custDataLst>
    <p:tags r:id="rId6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69E"/>
    <a:srgbClr val="2D68A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gs" Target="tags/tag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rgbClr val="2D68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61138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pic>
        <p:nvPicPr>
          <p:cNvPr id="16" name="Picture 15" descr="fotur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pic>
        <p:nvPicPr>
          <p:cNvPr id="13" name="Picture 12" descr="fotur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7146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rgbClr val="2D68A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08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794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080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66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57300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84313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719263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946275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jolskyld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304" y="1400783"/>
            <a:ext cx="2932094" cy="416068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34305" y="2535351"/>
            <a:ext cx="5324504" cy="997528"/>
          </a:xfrm>
        </p:spPr>
        <p:txBody>
          <a:bodyPr/>
          <a:lstStyle/>
          <a:p>
            <a:r>
              <a:rPr lang="en-US" sz="4500" dirty="0" smtClean="0"/>
              <a:t>3.3 </a:t>
            </a:r>
            <a:r>
              <a:rPr lang="en-US" sz="4500" dirty="0" err="1" smtClean="0"/>
              <a:t>Stjórnskipan</a:t>
            </a:r>
            <a:endParaRPr lang="en-US" sz="450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246938" y="2202179"/>
            <a:ext cx="3629891" cy="65188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hluti</a:t>
            </a:r>
            <a:r>
              <a:rPr lang="en-US" sz="2400" dirty="0" smtClean="0"/>
              <a:t> – </a:t>
            </a:r>
            <a:r>
              <a:rPr lang="en-US" sz="2400" dirty="0" err="1" smtClean="0"/>
              <a:t>Hverjir</a:t>
            </a:r>
            <a:r>
              <a:rPr lang="en-US" sz="2400" dirty="0" smtClean="0"/>
              <a:t> </a:t>
            </a:r>
            <a:r>
              <a:rPr lang="en-US" sz="2400" dirty="0" err="1" smtClean="0"/>
              <a:t>ráða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19522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Þrískipting</a:t>
            </a:r>
            <a:r>
              <a:rPr lang="en-US" sz="4300" dirty="0" smtClean="0"/>
              <a:t> </a:t>
            </a:r>
            <a:r>
              <a:rPr lang="en-US" sz="4300" dirty="0" err="1" smtClean="0"/>
              <a:t>ríkisvaldsins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Á Íslandi er ríkisvaldinu skipt á milli þriggja embætta: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600" b="1" dirty="0" smtClean="0"/>
              <a:t>Löggjafarvald</a:t>
            </a:r>
            <a:r>
              <a:rPr lang="is-IS" sz="2600" dirty="0" smtClean="0"/>
              <a:t>. Forseti Íslands og Alþingi fara með löggjafarvaldið.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600" b="1" dirty="0" smtClean="0"/>
              <a:t>Framkvæmdavald</a:t>
            </a:r>
            <a:r>
              <a:rPr lang="is-IS" sz="2600" dirty="0" smtClean="0"/>
              <a:t>. Forseti Íslands og ríkisstjórn.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600" b="1" dirty="0" smtClean="0"/>
              <a:t>Dómsvald</a:t>
            </a:r>
            <a:r>
              <a:rPr lang="is-IS" sz="2600" dirty="0" smtClean="0"/>
              <a:t>. Dómarar fara með dómsvaldið.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endParaRPr lang="is-IS" sz="3200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Þrískipting</a:t>
            </a:r>
            <a:r>
              <a:rPr lang="en-US" sz="4300" dirty="0" smtClean="0"/>
              <a:t> </a:t>
            </a:r>
            <a:r>
              <a:rPr lang="en-US" sz="4300" dirty="0" err="1" smtClean="0"/>
              <a:t>ríkisvaldsins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Frakkinn Montesquieu (1689-1755) setti fram kenninguna um þrískiptingu ríkis-valdsins.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Hugmyndin með þrískiptingunni var að koma í veg fyrir að handhafar eins valdsins gætu misnotað völd sín.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eru</a:t>
            </a:r>
            <a:r>
              <a:rPr lang="en-US" sz="4300" dirty="0" smtClean="0"/>
              <a:t> </a:t>
            </a:r>
            <a:r>
              <a:rPr lang="en-US" sz="4300" dirty="0" err="1" smtClean="0"/>
              <a:t>mannréttindi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Þrenns konar skilningur lagður í hugtakið mannréttindi.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600" b="1" dirty="0" smtClean="0"/>
              <a:t>Lagalegur skilningur</a:t>
            </a:r>
            <a:r>
              <a:rPr lang="is-IS" sz="2600" dirty="0" smtClean="0"/>
              <a:t>. Réttindi sem eru skilgreind í réttindaskrám og alþjóðasamþykktum.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600" b="1" dirty="0" smtClean="0"/>
              <a:t>Pólitískur skilningur</a:t>
            </a:r>
            <a:r>
              <a:rPr lang="is-IS" sz="2600" dirty="0" smtClean="0"/>
              <a:t>. Réttindi sem talið er æskilegt að tryggja fólki.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eru</a:t>
            </a:r>
            <a:r>
              <a:rPr lang="en-US" sz="4300" dirty="0" smtClean="0"/>
              <a:t> </a:t>
            </a:r>
            <a:r>
              <a:rPr lang="en-US" sz="4300" dirty="0" err="1" smtClean="0"/>
              <a:t>mannréttindi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Þrenns konar skilningur lagður í hugtakið mannréttindi.</a:t>
            </a:r>
            <a:endParaRPr lang="is-IS" sz="2600" dirty="0" smtClean="0"/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r>
              <a:rPr lang="is-IS" sz="2600" b="1" dirty="0" smtClean="0"/>
              <a:t>3.	Siðferðilegur skilningur</a:t>
            </a:r>
            <a:r>
              <a:rPr lang="is-IS" sz="2600" dirty="0" smtClean="0"/>
              <a:t>. Réttindi sem allir menn hafa óháð staðbundnum kringumstæðum.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eru</a:t>
            </a:r>
            <a:r>
              <a:rPr lang="en-US" sz="4300" dirty="0" smtClean="0"/>
              <a:t> </a:t>
            </a:r>
            <a:r>
              <a:rPr lang="en-US" sz="4300" dirty="0" err="1" smtClean="0"/>
              <a:t>mannréttindi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Mannréttindum í lagalegum skilningi er ætlað að tryggja einstaklingum og hópum vernd fyrir hvers konar vanrækslu og aðgerðum gegn grundvallarréttindum og mannvirðingu.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Mannréttindi eru réttindi sem eru okkur nauðsynleg til að lifa sem manneskjur.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Mannréttindi eru alþjóðleg.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eru</a:t>
            </a:r>
            <a:r>
              <a:rPr lang="en-US" sz="4300" dirty="0" smtClean="0"/>
              <a:t> </a:t>
            </a:r>
            <a:r>
              <a:rPr lang="en-US" sz="4300" dirty="0" err="1" smtClean="0"/>
              <a:t>mannréttindi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</a:t>
            </a:r>
            <a:r>
              <a:rPr lang="is-IS" sz="3200" dirty="0" smtClean="0"/>
              <a:t>Mannréttindi fela í sér virðingu fyrir öðrum og fyrir sjálfum sér.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Þú getur lesið um mikilvægustu einkenni mannréttinda á bls. 120 og 121.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Hvaðan</a:t>
            </a:r>
            <a:r>
              <a:rPr lang="en-US" sz="4300" dirty="0" smtClean="0"/>
              <a:t> </a:t>
            </a:r>
            <a:r>
              <a:rPr lang="en-US" sz="4300" dirty="0" err="1" smtClean="0"/>
              <a:t>koma</a:t>
            </a:r>
            <a:r>
              <a:rPr lang="en-US" sz="4300" dirty="0" smtClean="0"/>
              <a:t> </a:t>
            </a:r>
            <a:r>
              <a:rPr lang="en-US" sz="4300" dirty="0" err="1" smtClean="0"/>
              <a:t>mannréttindi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</a:t>
            </a:r>
            <a:r>
              <a:rPr lang="is-IS" sz="3200" dirty="0" smtClean="0"/>
              <a:t>Ólíkar skoðanir á hvar mannréttindin eiga rætur sínar.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 trúarlegum og siðferðilegum hugmyndum um uppruna mannréttinda hefur verið lögð áhersla á virðingu og mannlega reisn sem allir einstaklingar hafa rétt á.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Hvaðan</a:t>
            </a:r>
            <a:r>
              <a:rPr lang="en-US" sz="4300" dirty="0" smtClean="0"/>
              <a:t> </a:t>
            </a:r>
            <a:r>
              <a:rPr lang="en-US" sz="4300" dirty="0" err="1" smtClean="0"/>
              <a:t>koma</a:t>
            </a:r>
            <a:r>
              <a:rPr lang="en-US" sz="4300" dirty="0" smtClean="0"/>
              <a:t> </a:t>
            </a:r>
            <a:r>
              <a:rPr lang="en-US" sz="4300" dirty="0" err="1" smtClean="0"/>
              <a:t>mannréttindi</a:t>
            </a:r>
            <a:r>
              <a:rPr lang="en-US" sz="4300" dirty="0" smtClean="0"/>
              <a:t>?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</a:t>
            </a:r>
            <a:r>
              <a:rPr lang="is-IS" sz="3200" dirty="0" smtClean="0"/>
              <a:t>Hafa einstaklingar, líkt og ríki, skyldur gagnvart mannréttindum?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800" dirty="0" smtClean="0"/>
              <a:t>Eru alþjóðleg gildi mannréttinda raunhæf í heimi sem einkennist af ólíkum menningarheimum?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Eru einhver mannréttindi mikilvægari en önnur?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Er munur á einstaklingsréttindum og réttindum sem eru sameiginleg?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Forseti</a:t>
            </a:r>
            <a:r>
              <a:rPr lang="en-US" sz="4300" dirty="0" smtClean="0"/>
              <a:t> </a:t>
            </a:r>
            <a:r>
              <a:rPr lang="en-US" sz="4300" dirty="0" err="1" smtClean="0"/>
              <a:t>Íslands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Ísland er </a:t>
            </a:r>
            <a:r>
              <a:rPr lang="is-IS" sz="3200" b="1" dirty="0" smtClean="0"/>
              <a:t>lýðveldi </a:t>
            </a:r>
            <a:r>
              <a:rPr lang="is-IS" sz="3200" dirty="0" smtClean="0"/>
              <a:t>vegna þess að þjóðhöfðingi landsins, forsetinn, er kosinn beint af þjóðinni í lýðræðislegum kosningum.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Á fjögurra ára fresti fara fram almennar kosningar þar sem forseti er þjóðkjörinn.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Forseti</a:t>
            </a:r>
            <a:r>
              <a:rPr lang="en-US" sz="4300" dirty="0" smtClean="0"/>
              <a:t> </a:t>
            </a:r>
            <a:r>
              <a:rPr lang="en-US" sz="4300" dirty="0" err="1" smtClean="0"/>
              <a:t>Íslands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Frá því að Ísland varð sjálfstætt ríki hafa fimm forsetar verið kosnir. Þeir eru:</a:t>
            </a:r>
          </a:p>
          <a:p>
            <a:pPr marL="457200" lvl="1" indent="-45720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400" dirty="0" smtClean="0"/>
              <a:t>Sveinn Björnsson frá 1944-1952</a:t>
            </a:r>
          </a:p>
          <a:p>
            <a:pPr marL="457200" lvl="1" indent="-457200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400" dirty="0" smtClean="0"/>
              <a:t>Ásgeir Ásgeirsson frá 1952-1968</a:t>
            </a:r>
          </a:p>
          <a:p>
            <a:pPr marL="457200" lvl="1" indent="-457200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400" dirty="0" smtClean="0"/>
              <a:t>Kristján Eldjárn frá 1968-1980</a:t>
            </a:r>
          </a:p>
          <a:p>
            <a:pPr marL="457200" lvl="1" indent="-457200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400" dirty="0" smtClean="0"/>
              <a:t>Vigdís Finnbogadóttir frá 1980-1996</a:t>
            </a:r>
          </a:p>
          <a:p>
            <a:pPr marL="457200" lvl="1" indent="-457200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400" dirty="0" smtClean="0"/>
              <a:t>Ólafur Ragnar Grímsson frá 1996</a:t>
            </a:r>
          </a:p>
          <a:p>
            <a:pPr marL="457200" lvl="1" indent="-45720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endParaRPr lang="is-IS" sz="2400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Stjórnskipan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Hvernig heldur þú að íslenskt þjóðfélag yrði ef hér giltu engar reglur?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Hvað myndi gerast í bekknum þínum ef enginn stjórnaði og allir gætu hegðað sér nákvæmlega eins og þeim sýndist?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Völd</a:t>
            </a:r>
            <a:r>
              <a:rPr lang="en-US" sz="4300" dirty="0" smtClean="0"/>
              <a:t> </a:t>
            </a:r>
            <a:r>
              <a:rPr lang="en-US" sz="4300" dirty="0" err="1" smtClean="0"/>
              <a:t>forseta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124)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000" dirty="0" smtClean="0"/>
              <a:t>Sumir halda að forseti Íslands sé nánast valdalaus en aðrir telja að hann geti haft töluverð völd.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</a:t>
            </a:r>
            <a:r>
              <a:rPr lang="is-IS" sz="3000" b="1" dirty="0" smtClean="0"/>
              <a:t>Af hverju er forseti valdalaus? </a:t>
            </a:r>
            <a:r>
              <a:rPr lang="is-IS" sz="3000" dirty="0" smtClean="0"/>
              <a:t>Í stjórnarskránni stendur:  Forseti lýðveldisins er ábyrgðarlaus á stjórnarathöfnum. Ráðherrar bera ábyrgð á öllum stjórnarframkvæmdum.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Völd</a:t>
            </a:r>
            <a:r>
              <a:rPr lang="en-US" sz="4300" dirty="0" smtClean="0"/>
              <a:t> </a:t>
            </a:r>
            <a:r>
              <a:rPr lang="en-US" sz="4300" dirty="0" err="1" smtClean="0"/>
              <a:t>forseta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124)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Rök með að forseti hafi töluverð völd</a:t>
            </a:r>
            <a:r>
              <a:rPr lang="is-IS" sz="3200" dirty="0" smtClean="0"/>
              <a:t>:</a:t>
            </a:r>
            <a:r>
              <a:rPr lang="is-IS" sz="3200" b="1" dirty="0" smtClean="0"/>
              <a:t> </a:t>
            </a:r>
            <a:r>
              <a:rPr lang="is-IS" sz="3200" dirty="0" smtClean="0"/>
              <a:t>Í stjórnarskránni stendur að forseti geti neitað að skrifa undir og staðfesta lög. </a:t>
            </a:r>
            <a:endParaRPr lang="is-IS" sz="30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Ef forseti neitar að skrifa undir lög þá verður að leggja málið fyrir þjóðina með þjóðaratkvæðagreiðslu.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Völd</a:t>
            </a:r>
            <a:r>
              <a:rPr lang="en-US" sz="4300" dirty="0" smtClean="0"/>
              <a:t> </a:t>
            </a:r>
            <a:r>
              <a:rPr lang="en-US" sz="4300" dirty="0" err="1" smtClean="0"/>
              <a:t>forseta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124)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dirty="0" smtClean="0"/>
              <a:t>Forseti Íslands hefur þrisvar sinnum beitt neitunarvaldi (ekki bara einu sinni eins og stendur í bókinni):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dirty="0" smtClean="0"/>
              <a:t>Árið 2004 neitaði forseti Íslands að skrifa undir frumvarp ríkisstjórnarinnar um fjölmiðla.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dirty="0" smtClean="0"/>
              <a:t> Árið 2010 neitaði forseti Íslands að staðfesta svokölluð Icesave lög sem Alþingi samþykkti nokkru fyrir áramót 2009. 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dirty="0" smtClean="0"/>
              <a:t> Í byrjun árs 2011 neitaði forseti Íslands að staðfesta ný lög um Icesave.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Völd</a:t>
            </a:r>
            <a:r>
              <a:rPr lang="en-US" sz="4300" dirty="0" smtClean="0"/>
              <a:t> </a:t>
            </a:r>
            <a:r>
              <a:rPr lang="en-US" sz="4300" dirty="0" err="1" smtClean="0"/>
              <a:t>forseta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124)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Hlutverk forseta Íslands: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Hann er æðsti embættismaður þjóðarinnar og sameiningartákn út á við.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Hann er fulltrúi lands og þjóðar gagnvart umheiminum og afar mikilvægur sem slíkur.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Hann hefur mikilvægu hlutverki að gegna við stjórnarmyndanir.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Forsetastjórn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124)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 Bandaríkjunum og víðar er forseti bæði leiðtogi ríkisstjórnar og þjóðhöfðingi. Í almennum kosningum eru kjörmenn kosnir en þeir kjósa síðan forsetann.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</a:t>
            </a:r>
            <a:r>
              <a:rPr lang="is-IS" sz="2800" dirty="0" smtClean="0"/>
              <a:t>Sjá nánar: </a:t>
            </a:r>
            <a:r>
              <a:rPr lang="is-IS" sz="2800" dirty="0" smtClean="0"/>
              <a:t>http</a:t>
            </a:r>
            <a:r>
              <a:rPr lang="is-IS" sz="2800" dirty="0" smtClean="0"/>
              <a:t>://is.wikipedia.org/wiki/Forsetakosningar_%C3%AD_Bandar%C3%ADkjunum</a:t>
            </a:r>
            <a:endParaRPr lang="is-IS" sz="2800" b="1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Stjórnmálaflokkar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124-125)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 fulltrúalýðræði kjósa þegnarnir tiltekna einstaklinga sem fulltrúa sína. Fólk myndar stjórnmálaflokka og hver kjósandi velur í kosningum þann flokk sem honum líst best á.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</a:t>
            </a:r>
            <a:r>
              <a:rPr lang="is-IS" sz="3200" dirty="0" smtClean="0"/>
              <a:t>Stjórnarskráin segir ekkert til um stjórn-málaflokka. Þeir tengjast þó löggjafarvaldinu (Alþingi) og eru mikilvægir sem slíkir.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Fjárlög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dirty="0" smtClean="0"/>
              <a:t>Þú kemst ekki langt án peninga og það sama á við um íslenska ríkið.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Fjármálaráðherra leggur fram á Alþingi frumvarp (tillögu) til fjárlaga. Stefna stjórnmálaflokkanna kemur berlega í ljós við umræður um fjárlögin á Alþingi.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Fjárlög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125-126)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dirty="0" smtClean="0"/>
              <a:t>Þingmenn stjórnmálaflokkanna reyna að hafa áhrif á fjárlögin þannig að meiri peningar séu veittir í þau mál sem eru þeim hjartfólgnust og minni peningar í önnur mál.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Oft verða þingmenn að gefa eftir í einu máli til að ná fram markmiðum í öðru.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Fjárlög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</a:t>
            </a:r>
            <a:r>
              <a:rPr lang="is-IS" sz="3100" dirty="0" smtClean="0"/>
              <a:t>Fjárlögin marka stefnu í þróun samfélagsins: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Í fjárlögum koma fram áætlanir um tekjur ríkisins og eins um útgjöld.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Fjárlögin endurspegla hvernig Alþingi vill skipta gæðum og deila byrðum í samfélaginu.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Starfsemi</a:t>
            </a:r>
            <a:r>
              <a:rPr lang="en-US" sz="4300" dirty="0" smtClean="0"/>
              <a:t> </a:t>
            </a:r>
            <a:r>
              <a:rPr lang="en-US" sz="4300" dirty="0" err="1" smtClean="0"/>
              <a:t>Alþingis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r>
              <a:rPr lang="is-IS" b="1" dirty="0" smtClean="0"/>
              <a:t>Málstofa</a:t>
            </a:r>
            <a:r>
              <a:rPr lang="is-IS" sz="2800" dirty="0" smtClean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is-IS" sz="2800" dirty="0" smtClean="0"/>
              <a:t> Er það sama og þingsalur og þar fara umræður fram.</a:t>
            </a:r>
          </a:p>
          <a:p>
            <a:pPr>
              <a:buFont typeface="Wingdings" pitchFamily="2" charset="2"/>
              <a:buChar char="§"/>
            </a:pPr>
            <a:r>
              <a:rPr lang="is-IS" sz="2800" dirty="0" smtClean="0"/>
              <a:t> Þar eru lög samþykkt.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Allir þingfulltrúar (þingmenn) eiga að vera til staðar við atkvæðagreiðslu mála.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Stjórnskipan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Ef samfélagið á að geta haldið velli verða að vera til lög og reglur sem segja til um hvað má og hvað ekki, hver eigi að stjórna, hvernig og hvers vegna.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Á Íslandi eru lögin sem segja til um stjórnun landsins skráð í </a:t>
            </a:r>
            <a:r>
              <a:rPr lang="is-IS" sz="3200" b="1" dirty="0" smtClean="0"/>
              <a:t>stjórnarskrá</a:t>
            </a:r>
            <a:r>
              <a:rPr lang="is-IS" sz="3200" dirty="0" smtClean="0"/>
              <a:t>, en þau eru æðri öllum öðrum lögum í landinu.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Starfsemi</a:t>
            </a:r>
            <a:r>
              <a:rPr lang="en-US" sz="4300" dirty="0" smtClean="0"/>
              <a:t> </a:t>
            </a:r>
            <a:r>
              <a:rPr lang="en-US" sz="4300" dirty="0" err="1" smtClean="0"/>
              <a:t>Alþingis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r>
              <a:rPr lang="is-IS" dirty="0" smtClean="0"/>
              <a:t> </a:t>
            </a:r>
            <a:r>
              <a:rPr lang="is-IS" b="1" dirty="0" smtClean="0"/>
              <a:t>Þingnefndir</a:t>
            </a:r>
            <a:r>
              <a:rPr lang="is-IS" dirty="0" smtClean="0"/>
              <a:t>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b="1" dirty="0" smtClean="0"/>
              <a:t> </a:t>
            </a:r>
            <a:r>
              <a:rPr lang="is-IS" sz="2800" dirty="0" smtClean="0"/>
              <a:t>Vinna við lagasetningar fer að mestu leyti fram í þingnefndum sem skipta með sér verkum.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b="1" dirty="0" smtClean="0"/>
              <a:t> </a:t>
            </a:r>
            <a:r>
              <a:rPr lang="is-IS" sz="2800" dirty="0" smtClean="0"/>
              <a:t>Þingnefndir semja nefndarálit sem lagt er fyrir þingfundi og þingflokksfundi.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Starfsemi</a:t>
            </a:r>
            <a:r>
              <a:rPr lang="en-US" sz="4300" dirty="0" smtClean="0"/>
              <a:t> </a:t>
            </a:r>
            <a:r>
              <a:rPr lang="en-US" sz="4300" dirty="0" err="1" smtClean="0"/>
              <a:t>Alþingis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r>
              <a:rPr lang="is-IS" b="1" dirty="0" smtClean="0"/>
              <a:t>Þingflokkar</a:t>
            </a:r>
            <a:r>
              <a:rPr lang="is-IS" dirty="0" smtClean="0"/>
              <a:t>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b="1" dirty="0" smtClean="0"/>
              <a:t> </a:t>
            </a:r>
            <a:r>
              <a:rPr lang="is-IS" sz="2800" dirty="0" smtClean="0"/>
              <a:t>Í þingflokknum er yfirleitt ákveðið hvernig þingmenn hvers flokks greiði atkvæði á þingfundum. Á þingfundinum (í málstofu) ferð því aðeins fram formleg afgreiðsla málanna og stundum eru ræðuhöldin meira eða minna sviðsett fyrir fjölmiðla.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Starfsemi</a:t>
            </a:r>
            <a:r>
              <a:rPr lang="en-US" sz="4300" dirty="0" smtClean="0"/>
              <a:t> </a:t>
            </a:r>
            <a:r>
              <a:rPr lang="en-US" sz="4300" dirty="0" err="1" smtClean="0"/>
              <a:t>Alþingis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r>
              <a:rPr lang="is-IS" b="1" dirty="0" smtClean="0"/>
              <a:t>Fastanefndir Alþingis</a:t>
            </a:r>
            <a:r>
              <a:rPr lang="is-IS" dirty="0" smtClean="0"/>
              <a:t>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b="1" dirty="0" smtClean="0"/>
              <a:t> </a:t>
            </a:r>
            <a:r>
              <a:rPr lang="is-IS" sz="2800" dirty="0" smtClean="0"/>
              <a:t>Allir þingmenn eru kosnir í sérstakar fagnefndir sem starfa innan þingsins. Málefnaskipting nefndanna er í stórum dráttum sú sama og í stjórnarráðinu (ráðuneytum).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Farðu inn á heimasíðu Alþingis (althingi.is) og kannaðu hvað fastanefndirnar heita.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Starfsemi</a:t>
            </a:r>
            <a:r>
              <a:rPr lang="en-US" sz="4300" dirty="0" smtClean="0"/>
              <a:t> </a:t>
            </a:r>
            <a:r>
              <a:rPr lang="en-US" sz="4300" dirty="0" err="1" smtClean="0"/>
              <a:t>Alþingis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r>
              <a:rPr lang="is-IS" b="1" dirty="0" smtClean="0"/>
              <a:t>Forseti Alþingis</a:t>
            </a:r>
            <a:r>
              <a:rPr lang="is-IS" dirty="0" smtClean="0"/>
              <a:t>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b="1" dirty="0" smtClean="0"/>
              <a:t> </a:t>
            </a:r>
            <a:r>
              <a:rPr lang="is-IS" sz="2800" dirty="0" smtClean="0"/>
              <a:t>Staðan þykir virðingarverð og er talin jafngilda því að vera ráðherra.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Forseti Alþingis stjórnar fundum og annarri starfsemi Alþingis og hann er einn þriggja sem fer með vald forseta Íslands í fjarveru hans. Hinir tveir eru forsætisráðherra og forseti Hæstaréttar.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Starfsemi</a:t>
            </a:r>
            <a:r>
              <a:rPr lang="en-US" sz="4300" dirty="0" smtClean="0"/>
              <a:t> </a:t>
            </a:r>
            <a:r>
              <a:rPr lang="en-US" sz="4300" dirty="0" err="1" smtClean="0"/>
              <a:t>Alþingis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r>
              <a:rPr lang="is-IS" b="1" dirty="0" smtClean="0"/>
              <a:t>Þingflokkar</a:t>
            </a:r>
            <a:r>
              <a:rPr lang="is-IS" dirty="0" smtClean="0"/>
              <a:t>:</a:t>
            </a:r>
            <a:endParaRPr lang="is-IS" b="1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b="1" dirty="0" smtClean="0"/>
              <a:t> </a:t>
            </a:r>
            <a:r>
              <a:rPr lang="is-IS" sz="2800" dirty="0" smtClean="0"/>
              <a:t>Hver þingflokkur velur sér einn formann innan sinna raða og kemur sá fram fyrir hans hönd gagnvart forseta þingsins, öðrum þingflokkum og þingmönnum.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Formaðurinn kallast þingflokksformaður. Hverjir eru þingflokksformenn nú (leitaðu á Netinu).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Lagasetning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r>
              <a:rPr lang="is-IS" b="1" dirty="0" smtClean="0"/>
              <a:t>Þingflokkar</a:t>
            </a:r>
            <a:r>
              <a:rPr lang="is-IS" dirty="0" smtClean="0"/>
              <a:t>:</a:t>
            </a:r>
            <a:endParaRPr lang="is-IS" b="1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b="1" dirty="0" smtClean="0"/>
              <a:t> </a:t>
            </a:r>
            <a:r>
              <a:rPr lang="is-IS" sz="2800" dirty="0" smtClean="0"/>
              <a:t>Hugmyndir um lagasetningu geta komið víða að en oftast eru þær frá stjórnmálamönnunum sjálfum.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Allir þingmenn hafa rétt til að leggja fram lagafrumvörp.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Lagasetning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is-IS" b="1" dirty="0" smtClean="0"/>
              <a:t> Stjórnarfrumvörp </a:t>
            </a:r>
            <a:r>
              <a:rPr lang="is-IS" dirty="0" smtClean="0"/>
              <a:t>koma frá ríkisstjórn eða stuðningsmönnum hennar (stjórnarliðum).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b="1" dirty="0" smtClean="0"/>
              <a:t> Þingmannafrumvörp</a:t>
            </a:r>
            <a:r>
              <a:rPr lang="is-IS" sz="3200" dirty="0" smtClean="0"/>
              <a:t> koma frá einstaka þingmönnum, oftast þeim sem eru í stjórnarandstöðu.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Lagasetning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127-128)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000" dirty="0" smtClean="0"/>
              <a:t>Í stjórnarskránni stendur að ekkert lagafrumvarp megi samþykkja fyrr en það hafi verið rætt við þrjár umræður á Alþingi. Þetta er gert til að tryggja þingmönnum tíma til að kynna sér frumvarp.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Fjölmiðlar og hagsmunasamtök reyna að hafa áhrif á undirbúning lagasetningarinnar allan tímann sem frumvarp er til umræðu á Alþingi.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Hagsmunahópar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200" dirty="0" smtClean="0"/>
              <a:t>Skipulögð samtök einstaklinga eða félaga sem setja fram ákveðnar kröfur á hendur annarra hópa eða stjórnvalda út frá markmiðum hópsins. </a:t>
            </a:r>
            <a:endParaRPr lang="is-IS" sz="30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</a:t>
            </a:r>
            <a:r>
              <a:rPr lang="is-IS" sz="3200" dirty="0" smtClean="0"/>
              <a:t>Venja er að greina á milli tveggja gerða hagsmunasamtaka: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Hagsmunahópar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900" dirty="0" smtClean="0"/>
              <a:t>Samtök sem hafa það að markmiði að gæta efnahagslegra hagsmuna félagsmanna sinna. Til þeirra teljast samtök verkalýðsfélaga og atvinnurekenda.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900" dirty="0" smtClean="0"/>
              <a:t>Hagsmunasamtök einstaklinga sem hafa svipuð viðhorf til ákveðinna mála og reyna að ná til fólks á öllum sviðum samfélagsins. Dæmi um slík samtök eru náttúruverndarsamtök.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endParaRPr lang="is-IS" sz="3200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Stjórnskipan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Í stjórnarskrá íslenska lýðveldisins er fjallað um stjórnskipan lýðveldisins og hvernig ríkinu skuli stjórnað.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Núverandi </a:t>
            </a:r>
            <a:r>
              <a:rPr lang="is-IS" sz="3200" b="1" dirty="0" smtClean="0"/>
              <a:t>Stjórnarskrá </a:t>
            </a:r>
            <a:r>
              <a:rPr lang="is-IS" sz="3200" dirty="0" smtClean="0"/>
              <a:t>íslenska lýðveldisins er frá árinu 1944.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Framkvæmdavaldið</a:t>
            </a:r>
            <a:r>
              <a:rPr lang="en-US" sz="4300" dirty="0" smtClean="0"/>
              <a:t> 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129)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000" dirty="0" smtClean="0"/>
              <a:t>Þó að Alþingi sé afkastamikið getur það ekki bæði tekið ákvarðanir og séð um að framkvæma þær líka.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Samkvæmt stjórnarskrá er ríkisstjórnin sá aðili sem á að framkvæma ákvarðanir Alþingis.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Ráðherrar ríkisstjórnarinnar eru yfirleitt einnig þingmenn – en þeir þurfa ekki að vera það.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Ríkisstjórn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200" dirty="0" smtClean="0"/>
              <a:t>Ríkisstjórnin fer með framkvæmdavaldið í umboði forseta Alþingis. Hún á að framkvæma samþykktir Alþingis.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Alþingi og ríkisendurskoðun (sem Alþingi ræður yfir) fylgjast grannt með ríkisstjórn-inni.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Ríkisstjórn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200" dirty="0" smtClean="0"/>
              <a:t>Forseti Íslands er annar handhafi fram- kvæmdavaldsins og samkvæmt stjórnarskrá velur hann ríkisstjórn: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Eftir hverjar Alþingiskosningar felur forseti Íslands formanni eins stjórnmálaflokks að mynda ríkisstjórn.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Ríkisráð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200" dirty="0" smtClean="0"/>
              <a:t>Forseti Íslands situr í ríkisráði ásamt ráð-herrum ríkisins og er forseti þess.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Á ríkisráðsfundum verður ríkisstjórnin að bera upp við forsetann lög og aðrar mikilvægar stjórnarathafnir.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Á ríkisráðsfundum getur forsetinn tekið upp öll þau mál sem hann vill og rætt um þau við ráðherra.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Ríkisráð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200" dirty="0" smtClean="0"/>
              <a:t>Forsætisráðherra kemur með tillögu um hvenær eigi að halda ríkisráðsfundi en þeir fara fram á skrifstofu forseta Íslands.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Öll lög sem Alþingi hefur samþykkt eru lögð fyrir forsetann á ríkisráðsfundum og hann verður að staðfesta þau með undirskrift sinni svo að þau taki gildi.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Sveitarfélög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b="1" dirty="0" smtClean="0"/>
              <a:t> </a:t>
            </a:r>
            <a:r>
              <a:rPr lang="is-IS" sz="3200" dirty="0" smtClean="0"/>
              <a:t>Íslandi er skipt upp í mörg sveitarfélög.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Allir landsmenn eru skráðir með lögheimili í einhverju sveitarfélagi – en það þýðir að þeir eru skráðir með fasta búsetu þar og greiða skatta til þess.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Sveitarfélögum hefur farið fækkandi á síðustu árum vegna sameiningar þeirra.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Sveitarfélög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Sveitarfélag er hreppur, kaupstaður, bær eða borg sem hefur ákveðin staðarmörk sem óheimilt er að breyta nema með lögum.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Sveitarfélög hafa ýmis verkefni sem eru ákveðin með lögum frá Alþingi en þar að auki geta þau tekið að sér sérstök verkefni sem snerta íbúana.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Sveitarfélög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Helstu verkefni sveitarfélaganna eru félags-leg þjónusta, ýmsar verklegar framkvæmdir, fræðslumál, rekstur grunnskóla, atvinnumál, heilsugæsla og margt fleira.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Hagsmunasamtök sveitarfélaganna kallast </a:t>
            </a:r>
            <a:r>
              <a:rPr lang="is-IS" sz="2600" b="1" dirty="0" smtClean="0"/>
              <a:t>Samband íslenskra sveitarfélaga </a:t>
            </a:r>
            <a:r>
              <a:rPr lang="is-IS" sz="2600" dirty="0" smtClean="0"/>
              <a:t>og voru stofnuð árið 1945. Skoðaðu heimasíðu samtakanna á Netinu.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Dómsvaldið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131-132)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 öllum þjóðfélögum eru sett lög til að tryggja réttindi þegnanna og til að gæta þess að jafnræði sé á milli einstaklingsfrelsisins og fjöldans. Slík lög flokkast undir </a:t>
            </a:r>
            <a:r>
              <a:rPr lang="is-IS" sz="3200" b="1" dirty="0" smtClean="0"/>
              <a:t>refsilög</a:t>
            </a:r>
            <a:r>
              <a:rPr lang="is-IS" sz="3200" dirty="0" smtClean="0"/>
              <a:t>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Lögin eiga líka að skera úr um deilumál á milli einstaklinga. Lög um slíkan ágreining falla undir svokallaðan </a:t>
            </a:r>
            <a:r>
              <a:rPr lang="is-IS" sz="3200" b="1" dirty="0" smtClean="0"/>
              <a:t>einkamálarétt</a:t>
            </a:r>
            <a:r>
              <a:rPr lang="is-IS" sz="3200" dirty="0" smtClean="0"/>
              <a:t>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Dómsvaldið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Styttur sem tákna réttlæti eru með bundið fyrir augun til að sýna að lögin geri ekki mannamun.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Vogarskálarnar vísa til þess að réttlætið vegi og meti öll rök með og á móti líkt og vörur á vog.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Sverðið táknar refsingu.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Stjórnskipan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b="1" dirty="0" smtClean="0"/>
              <a:t>Þjóðaratkvæðagreiðsla</a:t>
            </a:r>
            <a:r>
              <a:rPr lang="is-IS" sz="3200" dirty="0" smtClean="0"/>
              <a:t>:</a:t>
            </a:r>
            <a:r>
              <a:rPr lang="is-IS" sz="3200" b="1" dirty="0" smtClean="0"/>
              <a:t> </a:t>
            </a:r>
            <a:r>
              <a:rPr lang="is-IS" sz="3200" dirty="0" smtClean="0"/>
              <a:t>Þegar atkvæðisbærir Íslendingar kjósa um mikilvæg opinber mál í beinni kosningu. Gerist sjaldan.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Reyndu að finna út (t.d. gegnum Netið) hversu margar þjóðaratkvæðagreiðslur hafa verið haldnar hér frá upphafi lýðveldis árið 1944.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Alþjóðaréttur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Alþjóðleg vandamál krefjast samvinnu allra þjóða heims.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Mörg lönd hafa gert með sér milliríkja-samninga um til dæmis framsal glæpamanna.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Dómstólar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Hver sá sem sakaður er um glæp á rétt á að mál hans sé tekið fyrir hjá dómstólum.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Ríkislögreglustjóri</a:t>
            </a:r>
            <a:r>
              <a:rPr lang="is-IS" sz="3200" dirty="0" smtClean="0"/>
              <a:t> rannsakar öll alvarleg mál, eins og morð og nauðganir, og sendir niðurstöður sínar til </a:t>
            </a:r>
            <a:r>
              <a:rPr lang="is-IS" sz="3200" b="1" dirty="0" smtClean="0"/>
              <a:t>ríkissaksóknara</a:t>
            </a:r>
            <a:r>
              <a:rPr lang="is-IS" sz="3200" dirty="0" smtClean="0"/>
              <a:t> sem metur hvort ákæra verði gefin út.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Opinber</a:t>
            </a:r>
            <a:r>
              <a:rPr lang="en-US" sz="4300" dirty="0" smtClean="0"/>
              <a:t> </a:t>
            </a:r>
            <a:r>
              <a:rPr lang="en-US" sz="4300" dirty="0" err="1" smtClean="0"/>
              <a:t>mál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132-133)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dirty="0" smtClean="0"/>
              <a:t>Eru þau mál sem handhafar ríkisvaldsins – ákæruvaldið − höfðar á hendur mönnum.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Dauðarefsingar eru enn stundaðar í fjölmörgum ríkjum heims. Síðasta aftakan hér á landi (Agnes og Friðrik) fór fram árið 1830 en dauðarefsing var afnumin hér um 100 árum síðar (1928).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Þú getur fundið meira um dauðarefsingar á heimasíðu samtakanna Amnesty International.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Persónufrelsi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 íslensku stjórnarskránni er sérstakur kafli um mannréttindi. Þar stendur m.a.: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Engan má svipta frelsinu nema með heimild samkvæmt lögum.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Hver sá sem sviptur er frelsi skal tafarlaust fá að vita um ástæðuna.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Persónufrelsi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700" dirty="0" smtClean="0"/>
              <a:t>Hvern þann sem handtekinn er vegna gruns um refsiverða hegðun skal án undantekningar leiða fyrir dómara.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700" dirty="0" smtClean="0"/>
              <a:t> Dómari skal innan eins sólarhrings ákveða með rökstuddum úrskurði hvort handtekinn maður skuli sæta gæsluvarðhaldi.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700" dirty="0" smtClean="0"/>
              <a:t> Gæsluvarðhaldi má aðeins beita fyrir sök sem þyngri refsing liggur við en fésekt eða varðhald.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Persónufrelsi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Varðhald er vægasta gerð fangelsisdóma, og varir frá fimm dögum hið skemmsta og að hámarki tvö ár.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Dómstólar: Í stjórnarskrá stendur að lög-lærðir dómarar fari með dómsvaldið. Hér á landi eru dómstigin tvö, héraðsdómur og Hæstiréttur. 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Hæstiréttur</a:t>
            </a:r>
            <a:r>
              <a:rPr lang="en-US" sz="4300" dirty="0" smtClean="0"/>
              <a:t> </a:t>
            </a:r>
            <a:r>
              <a:rPr lang="en-US" sz="4300" dirty="0" err="1" smtClean="0"/>
              <a:t>Íslands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133-134)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dirty="0" smtClean="0"/>
              <a:t>Hæstiréttur er æðsti dómstóll íslenska ríkisins. Hann tók til starfa árið 1920.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Það er ekki hægt að áfrýja dómum Hæstaréttar en hann getur endurupptekið mál ef sérstök ástæða þykir til.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Hæstaréttardómararnir, sem eru níu, eru skipaðir af forseta Íslands samkvæmt tillögum innanríkis-ráðherra.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Héraðsdómur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134)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dirty="0" smtClean="0"/>
              <a:t>Héraðsdómstólar eru lægra dómstig en Hæstiréttur – en þeir eru samtals átta hérlendis.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Héraðsdómstólar eru nefndir eftir umdæmunum sem þeir eru í (sjá kort á bls. 134).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Héraðsdómarar dæma í opinberum málum og einkamálum sem upp kunna að koma í þeirra umdæmi.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Lögreglan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Sérstakar liðssveitir sem ætlað er að halda uppi röð og reglu, hafa eftirlit með að lögum og lögreglusamþykktum sé fylgt eftir og rannsaki brot.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Dæmi um lögreglusamþykktir er útivistartími barna og unglinga.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Lögreglusamþykktir</a:t>
            </a:r>
            <a:r>
              <a:rPr lang="en-US" sz="4300" dirty="0" smtClean="0"/>
              <a:t> 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Innanríkisráðherra setur reglugerð um lögreglusamþykkt sem á að vera fyrirmynd að lögreglusamþykktum sveitarfélaganna.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3200" dirty="0" smtClean="0"/>
              <a:t> </a:t>
            </a:r>
            <a:r>
              <a:rPr lang="is-IS" sz="2800" dirty="0" smtClean="0"/>
              <a:t>Sveitarfélögin setja eigin lögreglusamþykktir út frá viðmiðum innanríkisráðherrans – þess vegna eru lögreglusamþykktir ekki nákvæmlega eins í öllum sveitarfélögum.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Stjórnskipan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Elsta núgildandi stjórnarskrá í heimi er stjórnarskrá Bandaríkjanna frá 1787 en hún tók gildi tveimur árum síðar (1789).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Mun erfiðara er að breyta lögum í stjórnarskrá en öðrum lögum vegna þess að þar er að finna undirstöðulög ríkisins.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Ákæruvaldið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Ríkissaksóknari </a:t>
            </a:r>
            <a:r>
              <a:rPr lang="is-IS" sz="3200" dirty="0" smtClean="0"/>
              <a:t>er æðsti handhafi ákæruvaldsins.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Ríkislögreglustjóri hefur yfirumsjón með löggæslumálum hér á landi. Embættið var stofnað árið 1997.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Skoðaðu mynd 3.9 á bls. 135 og teikninguna yfir lögregluumdæmin á bls. 136.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Ákæruvaldið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Skipting ákæruvaldsins: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Ríkkissaksóknari fer með ákæruvald vegna brota sem þyngst refsing liggur við.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Lögreglustjórar/sýslumenn höfða önnur mál en þau sem ríkissaksóknari höfðar.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Ríkislögreglustjóri fer með ákæruvald vegna skatta- og efnahagsbrota.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Ákæruvaldið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Sönnunarbyrði</a:t>
            </a:r>
            <a:r>
              <a:rPr lang="is-IS" sz="3200" dirty="0" smtClean="0"/>
              <a:t>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Þú ert saklaus þar til sekt þín er sönnuð. Sönnunarbyrði hvílir á ákæruvaldinu og allur vafi skal metinn ákærða í hag.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Lögreglan hefur heimild til að handtaka þig og halda þér í allt að 24 tímum ef rökstuddur grunur er um að þú hafir brotið af þér.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Ákæruvaldið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Sönnunarbyrði</a:t>
            </a:r>
            <a:r>
              <a:rPr lang="is-IS" sz="3200" dirty="0" smtClean="0"/>
              <a:t>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Innan 24 tíma frá handtöku skal leiða sakborning fyrir dómara sem kveður upp úr um hvort ástæða sé til að halda honum lengur.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Ákæruvaldið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Fangelsi og refsing</a:t>
            </a:r>
            <a:r>
              <a:rPr lang="is-IS" sz="3200" dirty="0" smtClean="0"/>
              <a:t>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Ef einhver hefur brotið af sér áður en hann nær 15 ára aldri telst málið vera barnaverndarmál og ekki hægt að dæma viðkomandi í fangelsi. Hins vegar er hægt að vista slíkan einstakling á sérhæfðum heimilum eða stofnunum.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Barnaverndarstofa hefur umsjón og eftirlit með sérhæfðum heimilum og stofnunum sem ungmenni eru vistuð í.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Ákæruvaldið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137)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Fangelsi og refsing</a:t>
            </a:r>
            <a:r>
              <a:rPr lang="is-IS" sz="3200" dirty="0" smtClean="0"/>
              <a:t>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600" dirty="0" smtClean="0"/>
              <a:t>Þú verður sakhæfur við 15 ára aldur – og þá er hægt að gefa út ákæru á hendur þér fyrir refsiverð brot.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Sjaldgæft er að unglingar undir 18 ára aldri séu dæmdir í fangelsi. Ekkert sérstakt unglingafangelsi er til hér á landi líkt og víða erlendis.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Kafla</a:t>
            </a:r>
            <a:r>
              <a:rPr lang="en-US" sz="4300" dirty="0" smtClean="0"/>
              <a:t> 3.3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lokið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Hér lýkur glósum úr kafla 3.3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Nú áttu bar eftir að svara spurningunum á bls. 139.</a:t>
            </a:r>
            <a:endParaRPr lang="is-IS" sz="2600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Stjórnskipan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Breytingar á stjórnarskrá</a:t>
            </a:r>
            <a:r>
              <a:rPr lang="is-IS" sz="3200" dirty="0" smtClean="0"/>
              <a:t>:</a:t>
            </a:r>
            <a:r>
              <a:rPr lang="is-IS" sz="3200" b="1" dirty="0" smtClean="0"/>
              <a:t/>
            </a:r>
            <a:br>
              <a:rPr lang="is-IS" sz="3200" b="1" dirty="0" smtClean="0"/>
            </a:br>
            <a:r>
              <a:rPr lang="is-IS" sz="3200" dirty="0" smtClean="0"/>
              <a:t>Ef Alþingi samþykkir frumvarp (tillögu að lögum) um stjórnarskrárbreytingu þá skal rjúfa þing og boða nýjar kosningar. Eftir þær kosningar er sama frumvarp lagt fyrir aftur.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Stjórnskipan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Breytingar á stjórnarskrá</a:t>
            </a:r>
            <a:r>
              <a:rPr lang="is-IS" sz="3200" dirty="0" smtClean="0"/>
              <a:t>:</a:t>
            </a:r>
            <a:r>
              <a:rPr lang="is-IS" sz="3200" b="1" dirty="0" smtClean="0"/>
              <a:t> </a:t>
            </a:r>
            <a:br>
              <a:rPr lang="is-IS" sz="3200" b="1" dirty="0" smtClean="0"/>
            </a:br>
            <a:r>
              <a:rPr lang="is-IS" sz="3200" dirty="0" smtClean="0"/>
              <a:t>Ef hið nýja Alþingi samþykkir frumvarpið í upprunalegri mynd, tekur stjórnarskrár-breytingin gildi eftir að forsetinn hefur staðfest hana með undirskrift sinni.</a:t>
            </a:r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Stjórnskipan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118)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Stjórnarskrár nútímans eiga allar að verulegu leyti rætur sínar að rekja til: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800" dirty="0" smtClean="0"/>
              <a:t>Stjórnarskrár Bandaríkjanna (1789) og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800" dirty="0" smtClean="0"/>
              <a:t>Frönsku byltingarinnar (1789).</a:t>
            </a: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Flest ríki heims hafa stjórnarskrár, þó ekki öll.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dirty="0" smtClean="0"/>
          </a:p>
        </p:txBody>
      </p:sp>
      <p:pic>
        <p:nvPicPr>
          <p:cNvPr id="1026" name="Picture 2" descr="C:\Users\Notandi\Documents\Námsgagnastofnun\Þjóðfélagsfræði\grafik og myndir\pila-graen.png"/>
          <p:cNvPicPr preferRelativeResize="0"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85723"/>
            <a:ext cx="478800" cy="255600"/>
          </a:xfrm>
          <a:prstGeom prst="rect">
            <a:avLst/>
          </a:prstGeom>
          <a:noFill/>
        </p:spPr>
      </p:pic>
      <p:pic>
        <p:nvPicPr>
          <p:cNvPr id="1027" name="Picture 3" descr="C:\Users\Notandi\Documents\Námsgagnastofnun\Þjóðfélagsfræði\grafik og myndir\fjolsk-liti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5299" y="388919"/>
            <a:ext cx="1151047" cy="899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6903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1813fc20366f8ac094c02b52e72ecd1069e0b93d"/>
</p:tagLst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2690</TotalTime>
  <Words>2996</Words>
  <Application>Microsoft Office PowerPoint</Application>
  <PresentationFormat>On-screen Show (4:3)</PresentationFormat>
  <Paragraphs>234</Paragraphs>
  <Slides>66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Capital</vt:lpstr>
      <vt:lpstr>3.3 Stjórnskipan</vt:lpstr>
      <vt:lpstr>Stjórnskipan (bls. 117)</vt:lpstr>
      <vt:lpstr>Stjórnskipan (bls. 118)</vt:lpstr>
      <vt:lpstr>Stjórnskipan (bls. 118)</vt:lpstr>
      <vt:lpstr>Stjórnskipan (bls. 118)</vt:lpstr>
      <vt:lpstr>Stjórnskipan (bls. 118)</vt:lpstr>
      <vt:lpstr>Stjórnskipan (bls. 118)</vt:lpstr>
      <vt:lpstr>Stjórnskipan (bls. 118)</vt:lpstr>
      <vt:lpstr>Stjórnskipan (bls. 118)</vt:lpstr>
      <vt:lpstr>Þrískipting ríkisvaldsins (bls. 118)</vt:lpstr>
      <vt:lpstr>Þrískipting ríkisvaldsins (bls. 118)</vt:lpstr>
      <vt:lpstr>Hvað eru mannréttindi? (bls. 119)</vt:lpstr>
      <vt:lpstr>Hvað eru mannréttindi? (bls. 119)</vt:lpstr>
      <vt:lpstr>Hvað eru mannréttindi? (bls. 119)</vt:lpstr>
      <vt:lpstr>Hvað eru mannréttindi? (bls. 120)</vt:lpstr>
      <vt:lpstr>Hvaðan koma mannréttindi? (bls. 121)</vt:lpstr>
      <vt:lpstr>Hvaðan koma mannréttindi? (bls. 122)</vt:lpstr>
      <vt:lpstr>Forseti Íslands (bls. 122)</vt:lpstr>
      <vt:lpstr>Forseti Íslands (bls. 122)</vt:lpstr>
      <vt:lpstr>Völd forseta (bls. 124)</vt:lpstr>
      <vt:lpstr>Völd forseta (bls. 124)</vt:lpstr>
      <vt:lpstr>Völd forseta (bls. 124)</vt:lpstr>
      <vt:lpstr>Völd forseta (bls. 124)</vt:lpstr>
      <vt:lpstr>Forsetastjórn (bls. 124)</vt:lpstr>
      <vt:lpstr>Stjórnmálaflokkar (bls. 124-125)</vt:lpstr>
      <vt:lpstr>Fjárlög (bls. 125)</vt:lpstr>
      <vt:lpstr>Fjárlög (bls. 125-126)</vt:lpstr>
      <vt:lpstr>Fjárlög (bls. 126)</vt:lpstr>
      <vt:lpstr>Starfsemi Alþingis (bls. 126)</vt:lpstr>
      <vt:lpstr>Starfsemi Alþingis (bls. 126)</vt:lpstr>
      <vt:lpstr>Starfsemi Alþingis (bls. 126)</vt:lpstr>
      <vt:lpstr>Starfsemi Alþingis (bls. 127)</vt:lpstr>
      <vt:lpstr>Starfsemi Alþingis (bls. 127)</vt:lpstr>
      <vt:lpstr>Starfsemi Alþingis (bls. 127)</vt:lpstr>
      <vt:lpstr>Lagasetning (bls. 127)</vt:lpstr>
      <vt:lpstr>Lagasetning (bls. 127)</vt:lpstr>
      <vt:lpstr>Lagasetning (bls. 127-128)</vt:lpstr>
      <vt:lpstr>Hagsmunahópar (bls. 128)</vt:lpstr>
      <vt:lpstr>Hagsmunahópar (bls. 128)</vt:lpstr>
      <vt:lpstr>Framkvæmdavaldið  (bls. 129)</vt:lpstr>
      <vt:lpstr>Ríkisstjórn (bls. 130)</vt:lpstr>
      <vt:lpstr>Ríkisstjórn (bls. 130)</vt:lpstr>
      <vt:lpstr>Ríkisráð (bls. 130)</vt:lpstr>
      <vt:lpstr>Ríkisráð (bls. 130)</vt:lpstr>
      <vt:lpstr>Sveitarfélög (bls. 131)</vt:lpstr>
      <vt:lpstr>Sveitarfélög (bls. 131)</vt:lpstr>
      <vt:lpstr>Sveitarfélög (bls. 131)</vt:lpstr>
      <vt:lpstr>Dómsvaldið (bls. 131-132)</vt:lpstr>
      <vt:lpstr>Dómsvaldið (bls. 132)</vt:lpstr>
      <vt:lpstr>Alþjóðaréttur (bls. 132)</vt:lpstr>
      <vt:lpstr>Dómstólar (bls. 132)</vt:lpstr>
      <vt:lpstr>Opinber mál (bls. 132-133)</vt:lpstr>
      <vt:lpstr>Persónufrelsi (bls. 133)</vt:lpstr>
      <vt:lpstr>Persónufrelsi (bls. 133)</vt:lpstr>
      <vt:lpstr>Persónufrelsi (bls. 133)</vt:lpstr>
      <vt:lpstr>Hæstiréttur Íslands (bls. 133-134)</vt:lpstr>
      <vt:lpstr>Héraðsdómur (bls. 134)</vt:lpstr>
      <vt:lpstr>Lögreglan (bls. 135)</vt:lpstr>
      <vt:lpstr>Lögreglusamþykktir  (bls. 135)</vt:lpstr>
      <vt:lpstr>Ákæruvaldið (bls. 135)</vt:lpstr>
      <vt:lpstr>Ákæruvaldið (bls. 136)</vt:lpstr>
      <vt:lpstr>Ákæruvaldið (bls. 136)</vt:lpstr>
      <vt:lpstr>Ákæruvaldið (bls. 136)</vt:lpstr>
      <vt:lpstr>Ákæruvaldið (bls. 137)</vt:lpstr>
      <vt:lpstr>Ákæruvaldið (bls. 137)</vt:lpstr>
      <vt:lpstr>Kafla 3.3 er lokið</vt:lpstr>
    </vt:vector>
  </TitlesOfParts>
  <Company>Norðurpóllinn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Ólafur Már Svavarsson</dc:creator>
  <cp:lastModifiedBy>Bjarki Vigfússon</cp:lastModifiedBy>
  <cp:revision>114</cp:revision>
  <dcterms:created xsi:type="dcterms:W3CDTF">2011-05-04T14:28:42Z</dcterms:created>
  <dcterms:modified xsi:type="dcterms:W3CDTF">2011-06-15T10:28:20Z</dcterms:modified>
</cp:coreProperties>
</file>