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9"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669E"/>
    <a:srgbClr val="2D68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rgbClr val="2D68A0"/>
                </a:solidFill>
                <a:latin typeface="+mj-lt"/>
                <a:ea typeface="+mj-ea"/>
                <a:cs typeface="+mj-cs"/>
              </a:defRPr>
            </a:lvl1pPr>
          </a:lstStyle>
          <a:p>
            <a:r>
              <a:rPr lang="en-US" dirty="0" smtClean="0"/>
              <a:t>Click to edit Master title style</a:t>
            </a:r>
            <a:endParaRPr dirty="0"/>
          </a:p>
        </p:txBody>
      </p:sp>
      <p:sp>
        <p:nvSpPr>
          <p:cNvPr id="3" name="Subtitle 2"/>
          <p:cNvSpPr>
            <a:spLocks noGrp="1"/>
          </p:cNvSpPr>
          <p:nvPr>
            <p:ph type="subTitle" idx="1"/>
          </p:nvPr>
        </p:nvSpPr>
        <p:spPr>
          <a:xfrm>
            <a:off x="914400" y="3061138"/>
            <a:ext cx="7342188" cy="1752600"/>
          </a:xfrm>
        </p:spPr>
        <p:txBody>
          <a:bodyPr vert="horz" lIns="91440" tIns="45720" rIns="91440" bIns="45720" rtlCol="0">
            <a:normAutofit/>
          </a:bodyPr>
          <a:lstStyle>
            <a:lvl1pPr marL="0" indent="0" algn="l"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pic>
        <p:nvPicPr>
          <p:cNvPr id="16" name="Picture 15" descr="fotur.png"/>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967"/>
          <a:stretch/>
        </p:blipFill>
        <p:spPr>
          <a:xfrm>
            <a:off x="-87586" y="6419947"/>
            <a:ext cx="9144000" cy="3460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Connector 14"/>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27147" y="244158"/>
            <a:ext cx="7345362" cy="1339850"/>
          </a:xfrm>
          <a:prstGeom prst="rect">
            <a:avLst/>
          </a:prstGeom>
        </p:spPr>
        <p:txBody>
          <a:bodyPr vert="horz" lIns="91440" tIns="45720" rIns="91440" bIns="45720" rtlCol="0" anchor="ctr">
            <a:normAutofit/>
          </a:bodyPr>
          <a:lstStyle/>
          <a:p>
            <a:r>
              <a:rPr lang="en-US" dirty="0" smtClean="0"/>
              <a:t>Click to edit Master title style</a:t>
            </a:r>
            <a:endParaRPr dirty="0"/>
          </a:p>
        </p:txBody>
      </p:sp>
      <p:pic>
        <p:nvPicPr>
          <p:cNvPr id="13" name="Picture 12" descr="fotur.png"/>
          <p:cNvPicPr>
            <a:picLocks noChangeAspect="1"/>
          </p:cNvPicPr>
          <p:nvPr userDrawn="1"/>
        </p:nvPicPr>
        <p:blipFill rotWithShape="1">
          <a:blip r:embed="rId4" cstate="print">
            <a:extLst>
              <a:ext uri="{28A0092B-C50C-407E-A947-70E740481C1C}">
                <a14:useLocalDpi xmlns="" xmlns:a14="http://schemas.microsoft.com/office/drawing/2010/main" val="0"/>
              </a:ext>
            </a:extLst>
          </a:blip>
          <a:srcRect l="-967"/>
          <a:stretch/>
        </p:blipFill>
        <p:spPr>
          <a:xfrm>
            <a:off x="-87586" y="6419947"/>
            <a:ext cx="9144000" cy="346088"/>
          </a:xfrm>
          <a:prstGeom prst="rect">
            <a:avLst/>
          </a:prstGeom>
        </p:spPr>
      </p:pic>
      <p:sp>
        <p:nvSpPr>
          <p:cNvPr id="3" name="Text Placeholder 2"/>
          <p:cNvSpPr>
            <a:spLocks noGrp="1"/>
          </p:cNvSpPr>
          <p:nvPr>
            <p:ph type="body" idx="1"/>
          </p:nvPr>
        </p:nvSpPr>
        <p:spPr>
          <a:xfrm>
            <a:off x="427146" y="2133601"/>
            <a:ext cx="7345363" cy="39319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spcBef>
          <a:spcPct val="0"/>
        </a:spcBef>
        <a:buNone/>
        <a:defRPr sz="4800" kern="1200">
          <a:solidFill>
            <a:srgbClr val="2D68A0"/>
          </a:solidFill>
          <a:latin typeface="+mj-lt"/>
          <a:ea typeface="+mj-ea"/>
          <a:cs typeface="+mj-cs"/>
        </a:defRPr>
      </a:lvl1pPr>
    </p:titleStyle>
    <p:bodyStyle>
      <a:lvl1pPr marL="0" indent="0" algn="l" defTabSz="914400" rtl="0" eaLnBrk="1" latinLnBrk="0" hangingPunct="1">
        <a:spcBef>
          <a:spcPts val="2000"/>
        </a:spcBef>
        <a:buClr>
          <a:schemeClr val="tx1">
            <a:lumMod val="75000"/>
            <a:lumOff val="25000"/>
          </a:schemeClr>
        </a:buClr>
        <a:buFont typeface="Arial" pitchFamily="34" charset="0"/>
        <a:buNone/>
        <a:defRPr sz="3200" kern="1200">
          <a:solidFill>
            <a:schemeClr val="tx1">
              <a:lumMod val="75000"/>
              <a:lumOff val="25000"/>
            </a:schemeClr>
          </a:solidFill>
          <a:latin typeface="+mn-lt"/>
          <a:ea typeface="+mn-ea"/>
          <a:cs typeface="+mn-cs"/>
        </a:defRPr>
      </a:lvl1pPr>
      <a:lvl2pPr marL="350838" indent="0" algn="l" defTabSz="914400" rtl="0" eaLnBrk="1" latinLnBrk="0" hangingPunct="1">
        <a:spcBef>
          <a:spcPts val="600"/>
        </a:spcBef>
        <a:buClr>
          <a:schemeClr val="bg2">
            <a:lumMod val="60000"/>
            <a:lumOff val="40000"/>
          </a:schemeClr>
        </a:buClr>
        <a:buFont typeface="Arial" pitchFamily="34" charset="0"/>
        <a:buNone/>
        <a:defRPr sz="2200" kern="1200">
          <a:solidFill>
            <a:schemeClr val="tx1">
              <a:lumMod val="75000"/>
              <a:lumOff val="25000"/>
            </a:schemeClr>
          </a:solidFill>
          <a:latin typeface="+mn-lt"/>
          <a:ea typeface="+mn-ea"/>
          <a:cs typeface="+mn-cs"/>
        </a:defRPr>
      </a:lvl2pPr>
      <a:lvl3pPr marL="579438" indent="0" algn="l" defTabSz="914400" rtl="0" eaLnBrk="1" latinLnBrk="0" hangingPunct="1">
        <a:spcBef>
          <a:spcPts val="6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3pPr>
      <a:lvl4pPr marL="808038" indent="0" algn="l" defTabSz="914400" rtl="0" eaLnBrk="1" latinLnBrk="0" hangingPunct="1">
        <a:spcBef>
          <a:spcPts val="600"/>
        </a:spcBef>
        <a:buClr>
          <a:schemeClr val="bg2">
            <a:lumMod val="60000"/>
            <a:lumOff val="40000"/>
          </a:schemeClr>
        </a:buClr>
        <a:buFont typeface="Arial" pitchFamily="34" charset="0"/>
        <a:buNone/>
        <a:defRPr sz="1800" kern="1200">
          <a:solidFill>
            <a:schemeClr val="tx1">
              <a:lumMod val="75000"/>
              <a:lumOff val="25000"/>
            </a:schemeClr>
          </a:solidFill>
          <a:latin typeface="+mn-lt"/>
          <a:ea typeface="+mn-ea"/>
          <a:cs typeface="+mn-cs"/>
        </a:defRPr>
      </a:lvl4pPr>
      <a:lvl5pPr marL="1036638" indent="0" algn="l" defTabSz="914400" rtl="0" eaLnBrk="1" latinLnBrk="0" hangingPunct="1">
        <a:spcBef>
          <a:spcPts val="600"/>
        </a:spcBef>
        <a:buClr>
          <a:schemeClr val="tx1">
            <a:lumMod val="75000"/>
            <a:lumOff val="25000"/>
          </a:schemeClr>
        </a:buClr>
        <a:buFont typeface="Arial" pitchFamily="34" charset="0"/>
        <a:buNone/>
        <a:defRPr sz="1800" kern="1200">
          <a:solidFill>
            <a:schemeClr val="tx1">
              <a:lumMod val="75000"/>
              <a:lumOff val="25000"/>
            </a:schemeClr>
          </a:solidFill>
          <a:latin typeface="+mn-lt"/>
          <a:ea typeface="+mn-ea"/>
          <a:cs typeface="+mn-cs"/>
        </a:defRPr>
      </a:lvl5pPr>
      <a:lvl6pPr marL="1257300"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6pPr>
      <a:lvl7pPr marL="1484313" indent="0" algn="l" defTabSz="914400" rtl="0" eaLnBrk="1" latinLnBrk="0" hangingPunct="1">
        <a:spcBef>
          <a:spcPct val="20000"/>
        </a:spcBef>
        <a:buClr>
          <a:schemeClr val="tx1">
            <a:lumMod val="75000"/>
            <a:lumOff val="25000"/>
          </a:schemeClr>
        </a:buClr>
        <a:buFont typeface="Arial" pitchFamily="34" charset="0"/>
        <a:buNone/>
        <a:defRPr lang="en-US" sz="1800" kern="1200" dirty="0" smtClean="0">
          <a:solidFill>
            <a:schemeClr val="tx1">
              <a:lumMod val="75000"/>
              <a:lumOff val="25000"/>
            </a:schemeClr>
          </a:solidFill>
          <a:latin typeface="+mn-lt"/>
          <a:ea typeface="+mn-ea"/>
          <a:cs typeface="+mn-cs"/>
        </a:defRPr>
      </a:lvl7pPr>
      <a:lvl8pPr marL="1719263"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8pPr>
      <a:lvl9pPr marL="1946275" indent="0" algn="l" defTabSz="914400" rtl="0" eaLnBrk="1" latinLnBrk="0" hangingPunct="1">
        <a:spcBef>
          <a:spcPct val="20000"/>
        </a:spcBef>
        <a:buClr>
          <a:schemeClr val="tx1">
            <a:lumMod val="75000"/>
            <a:lumOff val="25000"/>
          </a:schemeClr>
        </a:buClr>
        <a:buFont typeface="Arial" pitchFamily="34" charset="0"/>
        <a:buNone/>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4522" y="2632379"/>
            <a:ext cx="3643757" cy="885974"/>
          </a:xfrm>
        </p:spPr>
        <p:txBody>
          <a:bodyPr/>
          <a:lstStyle/>
          <a:p>
            <a:r>
              <a:rPr lang="en-US" sz="4500" dirty="0" smtClean="0"/>
              <a:t>3.1 </a:t>
            </a:r>
            <a:r>
              <a:rPr lang="en-US" sz="4500" dirty="0" err="1" smtClean="0"/>
              <a:t>Samfélög</a:t>
            </a:r>
            <a:endParaRPr lang="en-US" sz="4500" dirty="0"/>
          </a:p>
        </p:txBody>
      </p:sp>
      <p:sp>
        <p:nvSpPr>
          <p:cNvPr id="3" name="Subtitle 2"/>
          <p:cNvSpPr>
            <a:spLocks noGrp="1"/>
          </p:cNvSpPr>
          <p:nvPr>
            <p:ph type="subTitle" idx="1"/>
          </p:nvPr>
        </p:nvSpPr>
        <p:spPr>
          <a:xfrm>
            <a:off x="1246938" y="2202179"/>
            <a:ext cx="3629891" cy="651880"/>
          </a:xfrm>
        </p:spPr>
        <p:txBody>
          <a:bodyPr>
            <a:normAutofit/>
          </a:bodyPr>
          <a:lstStyle/>
          <a:p>
            <a:r>
              <a:rPr lang="en-US" sz="2400" dirty="0" smtClean="0"/>
              <a:t>3. </a:t>
            </a:r>
            <a:r>
              <a:rPr lang="en-US" sz="2400" dirty="0" err="1" smtClean="0"/>
              <a:t>hluti</a:t>
            </a:r>
            <a:r>
              <a:rPr lang="en-US" sz="2400" dirty="0" smtClean="0"/>
              <a:t> – </a:t>
            </a:r>
            <a:r>
              <a:rPr lang="en-US" sz="2400" dirty="0" err="1" smtClean="0"/>
              <a:t>Hverjir</a:t>
            </a:r>
            <a:r>
              <a:rPr lang="en-US" sz="2400" dirty="0" smtClean="0"/>
              <a:t> </a:t>
            </a:r>
            <a:r>
              <a:rPr lang="en-US" sz="2400" dirty="0" err="1" smtClean="0"/>
              <a:t>ráða</a:t>
            </a:r>
            <a:endParaRPr lang="en-US" sz="2400" dirty="0"/>
          </a:p>
        </p:txBody>
      </p:sp>
      <p:pic>
        <p:nvPicPr>
          <p:cNvPr id="4" name="Picture 3" descr="fjolskylda.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629304" y="1400783"/>
            <a:ext cx="2932094" cy="4160682"/>
          </a:xfrm>
          <a:prstGeom prst="rect">
            <a:avLst/>
          </a:prstGeom>
        </p:spPr>
      </p:pic>
    </p:spTree>
    <p:extLst>
      <p:ext uri="{BB962C8B-B14F-4D97-AF65-F5344CB8AC3E}">
        <p14:creationId xmlns="" xmlns:p14="http://schemas.microsoft.com/office/powerpoint/2010/main" val="11952213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5" y="2133601"/>
            <a:ext cx="8190381" cy="3931920"/>
          </a:xfrm>
        </p:spPr>
        <p:txBody>
          <a:bodyPr>
            <a:noAutofit/>
          </a:bodyPr>
          <a:lstStyle/>
          <a:p>
            <a:pPr>
              <a:buFont typeface="Arial" pitchFamily="34" charset="0"/>
              <a:buChar char="•"/>
            </a:pPr>
            <a:r>
              <a:rPr lang="is-IS" b="1" dirty="0" smtClean="0"/>
              <a:t> </a:t>
            </a:r>
            <a:r>
              <a:rPr lang="is-IS" dirty="0" smtClean="0"/>
              <a:t>Talið er að á jörðinni séu um 10.000 þjóðir og þjóðernishópar en ríki heims eru bara um 200 (miðað við ríki í Sameinuðu þjóðunum).</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err="1" smtClean="0"/>
              <a:t>Hvað</a:t>
            </a:r>
            <a:r>
              <a:rPr lang="en-US" sz="3800" dirty="0" smtClean="0"/>
              <a:t> </a:t>
            </a:r>
            <a:r>
              <a:rPr lang="en-US" sz="3800" dirty="0" err="1" smtClean="0"/>
              <a:t>kemur</a:t>
            </a:r>
            <a:r>
              <a:rPr lang="en-US" sz="3800" dirty="0" smtClean="0"/>
              <a:t> </a:t>
            </a:r>
            <a:r>
              <a:rPr lang="en-US" sz="3800" dirty="0" err="1" smtClean="0"/>
              <a:t>það</a:t>
            </a:r>
            <a:r>
              <a:rPr lang="en-US" sz="3800" dirty="0" smtClean="0"/>
              <a:t> </a:t>
            </a:r>
            <a:r>
              <a:rPr lang="en-US" sz="3800" dirty="0" err="1" smtClean="0"/>
              <a:t>þér</a:t>
            </a:r>
            <a:r>
              <a:rPr lang="en-US" sz="3800" dirty="0" smtClean="0"/>
              <a:t> </a:t>
            </a:r>
            <a:r>
              <a:rPr lang="en-US" sz="3800" dirty="0" err="1" smtClean="0"/>
              <a:t>við</a:t>
            </a:r>
            <a:r>
              <a:rPr lang="en-US" sz="3800" dirty="0" smtClean="0"/>
              <a:t> (</a:t>
            </a:r>
            <a:r>
              <a:rPr lang="en-US" sz="3800" dirty="0" err="1" smtClean="0"/>
              <a:t>bls</a:t>
            </a:r>
            <a:r>
              <a:rPr lang="en-US" sz="3800" dirty="0" smtClean="0"/>
              <a:t>. 92)</a:t>
            </a:r>
            <a:endParaRPr lang="en-US" sz="38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dirty="0" smtClean="0"/>
              <a:t>Þú tilheyrir mörgum mismunandi samfélögum og samskiptahættir innan þeirra geta verið afar mismunandi, t.d. hegðar þú þér öðruvísi í skólanum en heima hjá þér. </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err="1" smtClean="0"/>
              <a:t>Hvað</a:t>
            </a:r>
            <a:r>
              <a:rPr lang="en-US" sz="3800" dirty="0" smtClean="0"/>
              <a:t> </a:t>
            </a:r>
            <a:r>
              <a:rPr lang="en-US" sz="3800" dirty="0" err="1" smtClean="0"/>
              <a:t>kemur</a:t>
            </a:r>
            <a:r>
              <a:rPr lang="en-US" sz="3800" dirty="0" smtClean="0"/>
              <a:t> </a:t>
            </a:r>
            <a:r>
              <a:rPr lang="en-US" sz="3800" dirty="0" err="1" smtClean="0"/>
              <a:t>það</a:t>
            </a:r>
            <a:r>
              <a:rPr lang="en-US" sz="3800" dirty="0" smtClean="0"/>
              <a:t> </a:t>
            </a:r>
            <a:r>
              <a:rPr lang="en-US" sz="3800" dirty="0" err="1" smtClean="0"/>
              <a:t>þér</a:t>
            </a:r>
            <a:r>
              <a:rPr lang="en-US" sz="3800" dirty="0" smtClean="0"/>
              <a:t> </a:t>
            </a:r>
            <a:r>
              <a:rPr lang="en-US" sz="3800" dirty="0" err="1" smtClean="0"/>
              <a:t>við</a:t>
            </a:r>
            <a:r>
              <a:rPr lang="en-US" sz="3800" dirty="0" smtClean="0"/>
              <a:t> (</a:t>
            </a:r>
            <a:r>
              <a:rPr lang="en-US" sz="3800" dirty="0" err="1" smtClean="0"/>
              <a:t>bls</a:t>
            </a:r>
            <a:r>
              <a:rPr lang="en-US" sz="3800" dirty="0" smtClean="0"/>
              <a:t>. 92)</a:t>
            </a:r>
            <a:endParaRPr lang="en-US" sz="38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dirty="0" smtClean="0"/>
              <a:t>Sumum samfélögum tekst að aðlaga sig eða leysa úr ágreiningi og lifa áfram meðan önnur þola ekki álagið og leysast upp. </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Dæmi: Kærustupar sem hættir saman, vinir sem fara í fýlu og hætta að þekkjast.</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err="1" smtClean="0"/>
              <a:t>Þú</a:t>
            </a:r>
            <a:r>
              <a:rPr lang="en-US" sz="3800" dirty="0" smtClean="0"/>
              <a:t> </a:t>
            </a:r>
            <a:r>
              <a:rPr lang="en-US" sz="3800" dirty="0" err="1" smtClean="0"/>
              <a:t>mótar</a:t>
            </a:r>
            <a:r>
              <a:rPr lang="en-US" sz="3800" dirty="0" smtClean="0"/>
              <a:t> </a:t>
            </a:r>
            <a:r>
              <a:rPr lang="en-US" sz="3800" dirty="0" err="1" smtClean="0"/>
              <a:t>samfélagið</a:t>
            </a:r>
            <a:r>
              <a:rPr lang="en-US" sz="3800" dirty="0" smtClean="0"/>
              <a:t> (</a:t>
            </a:r>
            <a:r>
              <a:rPr lang="en-US" sz="3800" dirty="0" err="1" smtClean="0"/>
              <a:t>bls</a:t>
            </a:r>
            <a:r>
              <a:rPr lang="en-US" sz="3800" dirty="0" smtClean="0"/>
              <a:t>. 92-93)</a:t>
            </a:r>
            <a:endParaRPr lang="en-US" sz="38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sz="2800" b="1" dirty="0" smtClean="0"/>
              <a:t> </a:t>
            </a:r>
            <a:r>
              <a:rPr lang="is-IS" sz="2800" dirty="0" smtClean="0"/>
              <a:t>Hefur þú nokkurn tíma velt því fyrir þér að það varst einmitt þú sem ollir mestum breytingum í fjölskyldu þinni? Þegar þú fæddist gjörbreyttust siðir og venjur foreldra þinna og annarra í kringum þig.</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Fæstir hugsa um að þeir séu sjálfir gerendur í mótun umhverfis síns – þó svo að það liggi kannski ekki alltaf í augum uppi.</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err="1" smtClean="0"/>
              <a:t>Þú</a:t>
            </a:r>
            <a:r>
              <a:rPr lang="en-US" sz="3800" dirty="0" smtClean="0"/>
              <a:t> </a:t>
            </a:r>
            <a:r>
              <a:rPr lang="en-US" sz="3800" dirty="0" err="1" smtClean="0"/>
              <a:t>mótar</a:t>
            </a:r>
            <a:r>
              <a:rPr lang="en-US" sz="3800" dirty="0" smtClean="0"/>
              <a:t> </a:t>
            </a:r>
            <a:r>
              <a:rPr lang="en-US" sz="3800" dirty="0" err="1" smtClean="0"/>
              <a:t>samfélagið</a:t>
            </a:r>
            <a:r>
              <a:rPr lang="en-US" sz="3800" dirty="0" smtClean="0"/>
              <a:t> (</a:t>
            </a:r>
            <a:r>
              <a:rPr lang="en-US" sz="3800" dirty="0" err="1" smtClean="0"/>
              <a:t>bls</a:t>
            </a:r>
            <a:r>
              <a:rPr lang="en-US" sz="3800" dirty="0" smtClean="0"/>
              <a:t>. 92-93)</a:t>
            </a:r>
            <a:endParaRPr lang="en-US" sz="3800" dirty="0"/>
          </a:p>
        </p:txBody>
      </p:sp>
      <p:sp>
        <p:nvSpPr>
          <p:cNvPr id="3" name="Content Placeholder 2"/>
          <p:cNvSpPr>
            <a:spLocks noGrp="1"/>
          </p:cNvSpPr>
          <p:nvPr>
            <p:ph idx="1"/>
          </p:nvPr>
        </p:nvSpPr>
        <p:spPr>
          <a:xfrm>
            <a:off x="427147" y="2105891"/>
            <a:ext cx="8369199" cy="3931920"/>
          </a:xfrm>
        </p:spPr>
        <p:txBody>
          <a:bodyPr>
            <a:noAutofit/>
          </a:bodyPr>
          <a:lstStyle/>
          <a:p>
            <a:pPr>
              <a:buFont typeface="Arial" pitchFamily="34" charset="0"/>
              <a:buChar char="•"/>
            </a:pPr>
            <a:r>
              <a:rPr lang="is-IS" dirty="0" smtClean="0"/>
              <a:t> Mörgum hættir til að gleyma að siðir og venjur úr eigin samfélögum eru kannski ekki svo sjálfsögð annars staðar.</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err="1" smtClean="0"/>
              <a:t>Þú</a:t>
            </a:r>
            <a:r>
              <a:rPr lang="en-US" sz="3800" dirty="0" smtClean="0"/>
              <a:t> </a:t>
            </a:r>
            <a:r>
              <a:rPr lang="en-US" sz="3800" dirty="0" err="1" smtClean="0"/>
              <a:t>mótar</a:t>
            </a:r>
            <a:r>
              <a:rPr lang="en-US" sz="3800" dirty="0" smtClean="0"/>
              <a:t> </a:t>
            </a:r>
            <a:r>
              <a:rPr lang="en-US" sz="3800" dirty="0" err="1" smtClean="0"/>
              <a:t>samfélagið</a:t>
            </a:r>
            <a:r>
              <a:rPr lang="en-US" sz="3800" dirty="0" smtClean="0"/>
              <a:t> (</a:t>
            </a:r>
            <a:r>
              <a:rPr lang="en-US" sz="3800" dirty="0" err="1" smtClean="0"/>
              <a:t>bls</a:t>
            </a:r>
            <a:r>
              <a:rPr lang="en-US" sz="3800" dirty="0" smtClean="0"/>
              <a:t>. 92-93)</a:t>
            </a:r>
            <a:endParaRPr lang="en-US" sz="38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dirty="0" smtClean="0"/>
              <a:t>Öllum er hollt að kynnast samfélögum sem eru ólík þeirra eigin. Slík samfélög geta vakið þig til umhugsunar um eigið samfélag, hver þú ert og úr hvernig umhverfi þú kemur. Þess vegna komum við hvort öðru við.</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100" dirty="0" err="1" smtClean="0"/>
              <a:t>Samfélagið</a:t>
            </a:r>
            <a:r>
              <a:rPr lang="en-US" sz="4100" dirty="0" smtClean="0"/>
              <a:t> </a:t>
            </a:r>
            <a:r>
              <a:rPr lang="en-US" sz="4100" dirty="0" err="1" smtClean="0"/>
              <a:t>mótar</a:t>
            </a:r>
            <a:r>
              <a:rPr lang="en-US" sz="4100" dirty="0" smtClean="0"/>
              <a:t> </a:t>
            </a:r>
            <a:r>
              <a:rPr lang="en-US" sz="4100" dirty="0" err="1" smtClean="0"/>
              <a:t>þig</a:t>
            </a:r>
            <a:r>
              <a:rPr lang="en-US" sz="4100" dirty="0" smtClean="0"/>
              <a:t> (</a:t>
            </a:r>
            <a:r>
              <a:rPr lang="en-US" sz="4100" dirty="0" err="1" smtClean="0"/>
              <a:t>bls</a:t>
            </a:r>
            <a:r>
              <a:rPr lang="en-US" sz="4100" dirty="0" smtClean="0"/>
              <a:t>. 94)</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dirty="0" smtClean="0"/>
              <a:t>Í öllum samfélögum eru reglur um hvernig fólk innan þeirra á að hegða sér. </a:t>
            </a:r>
          </a:p>
          <a:p>
            <a:pPr>
              <a:buFont typeface="Arial" pitchFamily="34" charset="0"/>
              <a:buChar char="•"/>
            </a:pPr>
            <a:r>
              <a:rPr lang="is-IS" dirty="0" smtClean="0"/>
              <a:t> </a:t>
            </a:r>
            <a:r>
              <a:rPr lang="is-IS" b="1" dirty="0" smtClean="0"/>
              <a:t>Viðmið</a:t>
            </a:r>
            <a:r>
              <a:rPr lang="is-IS" dirty="0" smtClean="0"/>
              <a:t>: Skráðar og óskráðar reglur sem gilda í samfélaginu. Viðmiðin eru leikreglur samfélagsins sem við verðum öll að fara eftir.</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Tungumálið</a:t>
            </a:r>
            <a:r>
              <a:rPr lang="en-US" sz="4300" dirty="0" smtClean="0"/>
              <a:t> (</a:t>
            </a:r>
            <a:r>
              <a:rPr lang="en-US" sz="4300" dirty="0" err="1" smtClean="0"/>
              <a:t>bls</a:t>
            </a:r>
            <a:r>
              <a:rPr lang="en-US" sz="4300" dirty="0" smtClean="0"/>
              <a:t>. 94)</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sz="2800" b="1" dirty="0" smtClean="0"/>
              <a:t> </a:t>
            </a:r>
            <a:r>
              <a:rPr lang="is-IS" sz="2800" dirty="0" smtClean="0"/>
              <a:t>Þú miðlar hugsunum, tilfinningum og þekkingu til annarra með tungumálinu. Öll hugsun nema sú einfaldasta væri ekki möguleg án tungumáls.</a:t>
            </a:r>
          </a:p>
          <a:p>
            <a:pPr marL="0" lvl="1">
              <a:spcBef>
                <a:spcPts val="2000"/>
              </a:spcBef>
              <a:buClr>
                <a:schemeClr val="tx1">
                  <a:lumMod val="75000"/>
                  <a:lumOff val="25000"/>
                </a:schemeClr>
              </a:buClr>
              <a:buFont typeface="Wingdings" pitchFamily="2" charset="2"/>
              <a:buChar char="§"/>
            </a:pPr>
            <a:r>
              <a:rPr lang="is-IS" sz="2400" dirty="0" smtClean="0"/>
              <a:t> Í sumum tungumálum eru til mörg orð og hugtök sem ekki eru til í öðrum tungumálum.</a:t>
            </a:r>
          </a:p>
          <a:p>
            <a:pPr marL="0" lvl="1">
              <a:spcBef>
                <a:spcPts val="2000"/>
              </a:spcBef>
              <a:buClr>
                <a:schemeClr val="tx1">
                  <a:lumMod val="75000"/>
                  <a:lumOff val="25000"/>
                </a:schemeClr>
              </a:buClr>
              <a:buFont typeface="Wingdings" pitchFamily="2" charset="2"/>
              <a:buChar char="§"/>
            </a:pPr>
            <a:r>
              <a:rPr lang="is-IS" sz="2400" dirty="0" smtClean="0"/>
              <a:t> Í ensku er bara til eitt orð sem táknar snjó – hvað eru þau mörg í íslensku?</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Slangur</a:t>
            </a:r>
            <a:r>
              <a:rPr lang="en-US" sz="4300" dirty="0" smtClean="0"/>
              <a:t> (</a:t>
            </a:r>
            <a:r>
              <a:rPr lang="en-US" sz="4300" dirty="0" err="1" smtClean="0"/>
              <a:t>bls</a:t>
            </a:r>
            <a:r>
              <a:rPr lang="en-US" sz="4300" dirty="0" smtClean="0"/>
              <a:t>. 94)</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Wingdings" pitchFamily="2" charset="2"/>
              <a:buChar char="§"/>
            </a:pPr>
            <a:r>
              <a:rPr lang="is-IS" sz="2400" dirty="0" smtClean="0"/>
              <a:t> Hvernig myndir þú skilgreina hugtakið töffari? Er það notað jafnt yfir stráka og stelpur? </a:t>
            </a:r>
          </a:p>
          <a:p>
            <a:pPr marL="0" lvl="1">
              <a:spcBef>
                <a:spcPts val="2000"/>
              </a:spcBef>
              <a:buClr>
                <a:schemeClr val="tx1">
                  <a:lumMod val="75000"/>
                  <a:lumOff val="25000"/>
                </a:schemeClr>
              </a:buClr>
              <a:buFont typeface="Wingdings" pitchFamily="2" charset="2"/>
              <a:buChar char="§"/>
            </a:pPr>
            <a:r>
              <a:rPr lang="is-IS" sz="2400" dirty="0" smtClean="0"/>
              <a:t> Prófaðu að nota orðin buxnaskjóni, gleiðgosi, puðrueddi, snipparamenni, stertilmenni, spjátrungur, sundurgerðarmaður og spóki um töffara og gáðu hversu margir skilja inntak orðanna.</a:t>
            </a:r>
          </a:p>
          <a:p>
            <a:pPr marL="0" lvl="1">
              <a:spcBef>
                <a:spcPts val="2000"/>
              </a:spcBef>
              <a:buClr>
                <a:schemeClr val="tx1">
                  <a:lumMod val="75000"/>
                  <a:lumOff val="25000"/>
                </a:schemeClr>
              </a:buClr>
              <a:buFont typeface="Wingdings" pitchFamily="2" charset="2"/>
              <a:buChar char="§"/>
            </a:pPr>
            <a:r>
              <a:rPr lang="is-IS" sz="2400" dirty="0" smtClean="0"/>
              <a:t> Eiga þessi orð og hugtök bara við um stráka eða er líka hægt að nota þau um stelpur?</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Áhrif</a:t>
            </a:r>
            <a:r>
              <a:rPr lang="en-US" sz="4300" dirty="0" smtClean="0"/>
              <a:t> </a:t>
            </a:r>
            <a:r>
              <a:rPr lang="en-US" sz="4300" dirty="0" err="1" smtClean="0"/>
              <a:t>og</a:t>
            </a:r>
            <a:r>
              <a:rPr lang="en-US" sz="4300" dirty="0" smtClean="0"/>
              <a:t> </a:t>
            </a:r>
            <a:r>
              <a:rPr lang="en-US" sz="4300" dirty="0" err="1" smtClean="0"/>
              <a:t>samfélag</a:t>
            </a:r>
            <a:r>
              <a:rPr lang="en-US" sz="4300" dirty="0" smtClean="0"/>
              <a:t> (</a:t>
            </a:r>
            <a:r>
              <a:rPr lang="en-US" sz="4300" dirty="0" err="1" smtClean="0"/>
              <a:t>bls</a:t>
            </a:r>
            <a:r>
              <a:rPr lang="en-US" sz="4300" dirty="0" smtClean="0"/>
              <a:t>. 95)</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Margir halda að hvað sem gerist þá sé það samfélagið en ekki þeir sem ráði ferðinni – og að þeir geti ekki breytt aðstæðum.</a:t>
            </a:r>
          </a:p>
          <a:p>
            <a:pPr marL="0" lvl="1">
              <a:spcBef>
                <a:spcPts val="2000"/>
              </a:spcBef>
              <a:buClr>
                <a:schemeClr val="tx1">
                  <a:lumMod val="75000"/>
                  <a:lumOff val="25000"/>
                </a:schemeClr>
              </a:buClr>
              <a:buFont typeface="Wingdings" pitchFamily="2" charset="2"/>
              <a:buChar char="§"/>
            </a:pPr>
            <a:r>
              <a:rPr lang="is-IS" sz="2800" dirty="0" smtClean="0"/>
              <a:t> Sá sem hugsar svona hefur gleymt að hann geti yfirleitt gert eitt og annað til að hafa áhrif á aðstæður sínar.</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err="1" smtClean="0"/>
              <a:t>Samfélag</a:t>
            </a:r>
            <a:r>
              <a:rPr lang="en-US" sz="4100" dirty="0" smtClean="0"/>
              <a:t> – </a:t>
            </a:r>
            <a:r>
              <a:rPr lang="en-US" sz="4100" dirty="0" err="1" smtClean="0"/>
              <a:t>þjóðfélag</a:t>
            </a:r>
            <a:r>
              <a:rPr lang="en-US" sz="4100" dirty="0" smtClean="0"/>
              <a:t> (</a:t>
            </a:r>
            <a:r>
              <a:rPr lang="en-US" sz="4100" dirty="0" err="1" smtClean="0"/>
              <a:t>bls</a:t>
            </a:r>
            <a:r>
              <a:rPr lang="en-US" sz="4100" dirty="0" smtClean="0"/>
              <a:t>. 90)</a:t>
            </a:r>
            <a:endParaRPr lang="en-US" sz="41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Hugtökin </a:t>
            </a:r>
            <a:r>
              <a:rPr lang="is-IS" sz="3200" i="1" dirty="0" smtClean="0"/>
              <a:t>samfélag</a:t>
            </a:r>
            <a:r>
              <a:rPr lang="is-IS" sz="3200" dirty="0" smtClean="0"/>
              <a:t> og </a:t>
            </a:r>
            <a:r>
              <a:rPr lang="is-IS" sz="3200" i="1" dirty="0" smtClean="0"/>
              <a:t>þjóðfélag</a:t>
            </a:r>
            <a:r>
              <a:rPr lang="is-IS" sz="3200" dirty="0" smtClean="0"/>
              <a:t> eru flókin hugtök sem þýða ekki það sama og auðvelt er að misskilja þau.</a:t>
            </a:r>
          </a:p>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Samfélag</a:t>
            </a:r>
            <a:r>
              <a:rPr lang="is-IS" sz="3200" dirty="0" smtClean="0"/>
              <a:t>: stór eða smár hópur fólks sem býr (lifir) saman samtímis, á sama stað, í sama ríki. Hugtakið þýðir því samvist eða samvera.</a:t>
            </a:r>
          </a:p>
          <a:p>
            <a:pPr marL="0" lvl="1">
              <a:spcBef>
                <a:spcPts val="2000"/>
              </a:spcBef>
              <a:buClr>
                <a:schemeClr val="tx1">
                  <a:lumMod val="75000"/>
                  <a:lumOff val="25000"/>
                </a:schemeClr>
              </a:buClr>
              <a:buFont typeface="Arial" pitchFamily="34" charset="0"/>
              <a:buChar char="•"/>
            </a:pPr>
            <a:endParaRPr lang="is-IS" sz="3200" dirty="0" smtClean="0"/>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Áhrif</a:t>
            </a:r>
            <a:r>
              <a:rPr lang="en-US" sz="4300" dirty="0" smtClean="0"/>
              <a:t> </a:t>
            </a:r>
            <a:r>
              <a:rPr lang="en-US" sz="4300" dirty="0" err="1" smtClean="0"/>
              <a:t>og</a:t>
            </a:r>
            <a:r>
              <a:rPr lang="en-US" sz="4300" dirty="0" smtClean="0"/>
              <a:t> </a:t>
            </a:r>
            <a:r>
              <a:rPr lang="en-US" sz="4300" dirty="0" err="1" smtClean="0"/>
              <a:t>samfélag</a:t>
            </a:r>
            <a:r>
              <a:rPr lang="en-US" sz="4300" dirty="0" smtClean="0"/>
              <a:t> (</a:t>
            </a:r>
            <a:r>
              <a:rPr lang="en-US" sz="4300" dirty="0" err="1" smtClean="0"/>
              <a:t>bls</a:t>
            </a:r>
            <a:r>
              <a:rPr lang="en-US" sz="4300" dirty="0" smtClean="0"/>
              <a:t>. 95)</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„Ég redda öllu. Ég er minnar eigin gæfu smiður og get því breytt aðstæðum.“</a:t>
            </a:r>
          </a:p>
          <a:p>
            <a:pPr marL="0" lvl="1">
              <a:spcBef>
                <a:spcPts val="2000"/>
              </a:spcBef>
              <a:buClr>
                <a:schemeClr val="tx1">
                  <a:lumMod val="75000"/>
                  <a:lumOff val="25000"/>
                </a:schemeClr>
              </a:buClr>
              <a:buFont typeface="Wingdings" pitchFamily="2" charset="2"/>
              <a:buChar char="§"/>
            </a:pPr>
            <a:r>
              <a:rPr lang="is-IS" sz="2800" dirty="0" smtClean="0"/>
              <a:t> Sá sem hugsar svona hefur gleymt að reikna með að utanaðkomandi aðstæður hafa áhrif á hverju hann fær áorkað og hverju ekki.</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Áhrif</a:t>
            </a:r>
            <a:r>
              <a:rPr lang="en-US" sz="4300" dirty="0" smtClean="0"/>
              <a:t> </a:t>
            </a:r>
            <a:r>
              <a:rPr lang="en-US" sz="4300" dirty="0" err="1" smtClean="0"/>
              <a:t>og</a:t>
            </a:r>
            <a:r>
              <a:rPr lang="en-US" sz="4300" dirty="0" smtClean="0"/>
              <a:t> </a:t>
            </a:r>
            <a:r>
              <a:rPr lang="en-US" sz="4300" dirty="0" err="1" smtClean="0"/>
              <a:t>samfélag</a:t>
            </a:r>
            <a:r>
              <a:rPr lang="en-US" sz="4300" dirty="0" smtClean="0"/>
              <a:t> (</a:t>
            </a:r>
            <a:r>
              <a:rPr lang="en-US" sz="4300" dirty="0" err="1" smtClean="0"/>
              <a:t>bls</a:t>
            </a:r>
            <a:r>
              <a:rPr lang="en-US" sz="4300" dirty="0" smtClean="0"/>
              <a:t>. 95)</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Samfélagsleg hugsun. Ég hef áhrif á samfélagið og samfélagið hefur áhrif á mig – þetta er samspil. </a:t>
            </a:r>
          </a:p>
          <a:p>
            <a:pPr marL="0" lvl="1">
              <a:spcBef>
                <a:spcPts val="2000"/>
              </a:spcBef>
              <a:buClr>
                <a:schemeClr val="tx1">
                  <a:lumMod val="75000"/>
                  <a:lumOff val="25000"/>
                </a:schemeClr>
              </a:buClr>
              <a:buFont typeface="Wingdings" pitchFamily="2" charset="2"/>
              <a:buChar char="§"/>
            </a:pPr>
            <a:r>
              <a:rPr lang="is-IS" sz="2400" dirty="0" smtClean="0"/>
              <a:t> Allar athafnir manna hafa áhrif á hvernig samfélagið þróast.</a:t>
            </a:r>
          </a:p>
          <a:p>
            <a:pPr marL="0" lvl="1">
              <a:spcBef>
                <a:spcPts val="2000"/>
              </a:spcBef>
              <a:buClr>
                <a:schemeClr val="tx1">
                  <a:lumMod val="75000"/>
                  <a:lumOff val="25000"/>
                </a:schemeClr>
              </a:buClr>
              <a:buFont typeface="Wingdings" pitchFamily="2" charset="2"/>
              <a:buChar char="§"/>
            </a:pPr>
            <a:r>
              <a:rPr lang="is-IS" sz="2400" dirty="0" smtClean="0"/>
              <a:t> Skoðaðu teikningarnar/líkönin á bls. 95 vel. Líkingar eru einfaldanir á veruleikanum.</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Hlutverk</a:t>
            </a:r>
            <a:r>
              <a:rPr lang="en-US" sz="4300" dirty="0" smtClean="0"/>
              <a:t> </a:t>
            </a:r>
            <a:r>
              <a:rPr lang="en-US" sz="4300" dirty="0" err="1" smtClean="0"/>
              <a:t>samfélaga</a:t>
            </a:r>
            <a:r>
              <a:rPr lang="en-US" sz="4300" dirty="0" smtClean="0"/>
              <a:t> (</a:t>
            </a:r>
            <a:r>
              <a:rPr lang="en-US" sz="4300" dirty="0" err="1" smtClean="0"/>
              <a:t>bls</a:t>
            </a:r>
            <a:r>
              <a:rPr lang="en-US" sz="4300" dirty="0" smtClean="0"/>
              <a:t>. 96)</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Öll samfélög, hvort sem þau eru tæknivædd eða frumstæð, hafa ákveðin verkefni sem þau verða að leysa af hendi til að geta lifað af og haldið velli. Verkefnin eru alþjóðleg og þau helstu eru:</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Hlutverk</a:t>
            </a:r>
            <a:r>
              <a:rPr lang="en-US" sz="4300" dirty="0" smtClean="0"/>
              <a:t> </a:t>
            </a:r>
            <a:r>
              <a:rPr lang="en-US" sz="4300" dirty="0" err="1" smtClean="0"/>
              <a:t>samfélaga</a:t>
            </a:r>
            <a:r>
              <a:rPr lang="en-US" sz="4300" dirty="0" smtClean="0"/>
              <a:t> (</a:t>
            </a:r>
            <a:r>
              <a:rPr lang="en-US" sz="4300" dirty="0" err="1" smtClean="0"/>
              <a:t>bls</a:t>
            </a:r>
            <a:r>
              <a:rPr lang="en-US" sz="4300" dirty="0" smtClean="0"/>
              <a:t>. 96)</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000" b="1" dirty="0" smtClean="0"/>
              <a:t>Að sjá íbúunum fyrir nauðþurftum</a:t>
            </a:r>
            <a:r>
              <a:rPr lang="is-IS" sz="3000" dirty="0" smtClean="0"/>
              <a:t>. Samfélagið þarf að sjá til þess að til sé matur og húsnæði og annað sem íbúarnir þurfa á að halda.</a:t>
            </a:r>
          </a:p>
          <a:p>
            <a:pPr marL="0" lvl="1">
              <a:spcBef>
                <a:spcPts val="2000"/>
              </a:spcBef>
              <a:buClr>
                <a:schemeClr val="tx1">
                  <a:lumMod val="75000"/>
                  <a:lumOff val="25000"/>
                </a:schemeClr>
              </a:buClr>
              <a:buFont typeface="Arial" pitchFamily="34" charset="0"/>
              <a:buChar char="•"/>
            </a:pPr>
            <a:r>
              <a:rPr lang="is-IS" sz="3000" dirty="0" smtClean="0"/>
              <a:t> </a:t>
            </a:r>
            <a:r>
              <a:rPr lang="is-IS" sz="3000" b="1" dirty="0" smtClean="0"/>
              <a:t>Nýliðun</a:t>
            </a:r>
            <a:r>
              <a:rPr lang="is-IS" sz="3000" dirty="0" smtClean="0"/>
              <a:t>.</a:t>
            </a:r>
            <a:r>
              <a:rPr lang="is-IS" sz="3000" b="1" dirty="0" smtClean="0"/>
              <a:t> </a:t>
            </a:r>
            <a:r>
              <a:rPr lang="is-IS" sz="3000" dirty="0" smtClean="0"/>
              <a:t>Samfélagið er háð því að til verði nýir einstaklingar – fjölgun á sér stað með barneignum og við að aðrir flytjist til samfélagsins.</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Hlutverk</a:t>
            </a:r>
            <a:r>
              <a:rPr lang="en-US" sz="4300" dirty="0" smtClean="0"/>
              <a:t> </a:t>
            </a:r>
            <a:r>
              <a:rPr lang="en-US" sz="4300" dirty="0" err="1" smtClean="0"/>
              <a:t>samfélaga</a:t>
            </a:r>
            <a:r>
              <a:rPr lang="en-US" sz="4300" dirty="0" smtClean="0"/>
              <a:t> (</a:t>
            </a:r>
            <a:r>
              <a:rPr lang="en-US" sz="4300" dirty="0" err="1" smtClean="0"/>
              <a:t>bls</a:t>
            </a:r>
            <a:r>
              <a:rPr lang="en-US" sz="4300" dirty="0" smtClean="0"/>
              <a:t>. 96)</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Félagsmótun. </a:t>
            </a:r>
            <a:r>
              <a:rPr lang="is-IS" sz="3200" dirty="0" smtClean="0"/>
              <a:t>Það þarf að kenna íbúum leikreglur samfélagsins – annars heldur samfélagið ekki velli.</a:t>
            </a:r>
          </a:p>
          <a:p>
            <a:pPr marL="0" lvl="1">
              <a:spcBef>
                <a:spcPts val="2000"/>
              </a:spcBef>
              <a:buClr>
                <a:schemeClr val="tx1">
                  <a:lumMod val="75000"/>
                  <a:lumOff val="25000"/>
                </a:schemeClr>
              </a:buClr>
              <a:buFont typeface="Wingdings" pitchFamily="2" charset="2"/>
              <a:buChar char="§"/>
            </a:pPr>
            <a:r>
              <a:rPr lang="is-IS" sz="2400" dirty="0" smtClean="0"/>
              <a:t> Öll samfélög hafa </a:t>
            </a:r>
            <a:r>
              <a:rPr lang="is-IS" sz="2400" b="1" dirty="0" smtClean="0"/>
              <a:t>viðmið og gildi </a:t>
            </a:r>
            <a:r>
              <a:rPr lang="is-IS" sz="2400" dirty="0" smtClean="0"/>
              <a:t>(sem lærast með félagsmótuninni). </a:t>
            </a:r>
            <a:r>
              <a:rPr lang="is-IS" sz="2400" b="1" dirty="0" smtClean="0"/>
              <a:t>Viðmiðin</a:t>
            </a:r>
            <a:r>
              <a:rPr lang="is-IS" sz="2400" dirty="0" smtClean="0"/>
              <a:t> eru bæði skráðar og óskráðar reglur sem gilda í því samfélagi sem þú býrð í en </a:t>
            </a:r>
            <a:r>
              <a:rPr lang="is-IS" sz="2400" b="1" dirty="0" smtClean="0"/>
              <a:t>gildin</a:t>
            </a:r>
            <a:r>
              <a:rPr lang="is-IS" sz="2400" dirty="0" smtClean="0"/>
              <a:t> eru hugmyndir um það sem þykir gott og æskilegt.</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Hlutverk</a:t>
            </a:r>
            <a:r>
              <a:rPr lang="en-US" sz="4300" dirty="0" smtClean="0"/>
              <a:t> </a:t>
            </a:r>
            <a:r>
              <a:rPr lang="en-US" sz="4300" dirty="0" err="1" smtClean="0"/>
              <a:t>samfélaga</a:t>
            </a:r>
            <a:r>
              <a:rPr lang="en-US" sz="4300" dirty="0" smtClean="0"/>
              <a:t> (</a:t>
            </a:r>
            <a:r>
              <a:rPr lang="en-US" sz="4300" dirty="0" err="1" smtClean="0"/>
              <a:t>bls</a:t>
            </a:r>
            <a:r>
              <a:rPr lang="en-US" sz="4300" dirty="0" smtClean="0"/>
              <a:t>. 96)</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Stýrikerfi</a:t>
            </a:r>
            <a:r>
              <a:rPr lang="is-IS" sz="3200" dirty="0" smtClean="0"/>
              <a:t>. Það verður að vera samkomulag um hver ræður svo hægt sé að taka ákvarðanir fyrir heildina.</a:t>
            </a:r>
          </a:p>
          <a:p>
            <a:pPr marL="0" lvl="1">
              <a:spcBef>
                <a:spcPts val="2000"/>
              </a:spcBef>
              <a:buClr>
                <a:schemeClr val="tx1">
                  <a:lumMod val="75000"/>
                  <a:lumOff val="25000"/>
                </a:schemeClr>
              </a:buClr>
              <a:buFont typeface="Wingdings" pitchFamily="2" charset="2"/>
              <a:buChar char="§"/>
            </a:pPr>
            <a:r>
              <a:rPr lang="is-IS" sz="2400" dirty="0" smtClean="0"/>
              <a:t> Í einföldum (frumstæðum) samfélögum taka allir þátt í ákvarðanatöku.</a:t>
            </a:r>
          </a:p>
          <a:p>
            <a:pPr marL="0" lvl="1">
              <a:spcBef>
                <a:spcPts val="2000"/>
              </a:spcBef>
              <a:buClr>
                <a:schemeClr val="tx1">
                  <a:lumMod val="75000"/>
                  <a:lumOff val="25000"/>
                </a:schemeClr>
              </a:buClr>
              <a:buFont typeface="Wingdings" pitchFamily="2" charset="2"/>
              <a:buChar char="§"/>
            </a:pPr>
            <a:r>
              <a:rPr lang="is-IS" sz="2400" dirty="0" smtClean="0"/>
              <a:t> Í flóknum samfélögum er stjórnmálamönnum, embættismönnum, sérfræðingum eða öðrum falið að taka ákvarðanir fyrir heildina.</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Félagsmótun</a:t>
            </a:r>
            <a:r>
              <a:rPr lang="en-US" sz="4300" dirty="0" smtClean="0"/>
              <a:t> (</a:t>
            </a:r>
            <a:r>
              <a:rPr lang="en-US" sz="4300" dirty="0" err="1" smtClean="0"/>
              <a:t>bls</a:t>
            </a:r>
            <a:r>
              <a:rPr lang="en-US" sz="4300" dirty="0" smtClean="0"/>
              <a:t>. 97)</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Einstaklingur er mótaður inn í það samfélag sem hann tilheyrir, honum eru kenndar leikreglur samfélagsins.</a:t>
            </a:r>
          </a:p>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Félagsmótun</a:t>
            </a:r>
            <a:r>
              <a:rPr lang="is-IS" sz="3200" dirty="0" smtClean="0"/>
              <a:t> hefst strax við fæðingu og henni lýkur aldrei – við lærum svo lengi sem við lifum.</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Félagsmótun</a:t>
            </a:r>
            <a:r>
              <a:rPr lang="en-US" sz="4300" dirty="0" smtClean="0"/>
              <a:t> (</a:t>
            </a:r>
            <a:r>
              <a:rPr lang="en-US" sz="4300" dirty="0" err="1" smtClean="0"/>
              <a:t>bls</a:t>
            </a:r>
            <a:r>
              <a:rPr lang="en-US" sz="4300" dirty="0" smtClean="0"/>
              <a:t>. 97)</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Félagsmótunaraðilar – þeir sem kenna okkur leikreglurnar. Þeir mikilvægustu eru:</a:t>
            </a:r>
          </a:p>
          <a:p>
            <a:pPr marL="0" lvl="1">
              <a:spcBef>
                <a:spcPts val="1200"/>
              </a:spcBef>
              <a:buClr>
                <a:schemeClr val="tx1">
                  <a:lumMod val="75000"/>
                  <a:lumOff val="25000"/>
                </a:schemeClr>
              </a:buClr>
              <a:buFont typeface="Wingdings" pitchFamily="2" charset="2"/>
              <a:buChar char="§"/>
            </a:pPr>
            <a:r>
              <a:rPr lang="is-IS" sz="2400" dirty="0" smtClean="0"/>
              <a:t> Fjölskyldan (mikilvægust í byrjun)</a:t>
            </a:r>
          </a:p>
          <a:p>
            <a:pPr marL="0" lvl="1">
              <a:spcBef>
                <a:spcPts val="1200"/>
              </a:spcBef>
              <a:buClr>
                <a:schemeClr val="tx1">
                  <a:lumMod val="75000"/>
                  <a:lumOff val="25000"/>
                </a:schemeClr>
              </a:buClr>
              <a:buFont typeface="Wingdings" pitchFamily="2" charset="2"/>
              <a:buChar char="§"/>
            </a:pPr>
            <a:r>
              <a:rPr lang="is-IS" sz="2400" dirty="0" smtClean="0"/>
              <a:t> Skólinn</a:t>
            </a:r>
          </a:p>
          <a:p>
            <a:pPr marL="0" lvl="1">
              <a:spcBef>
                <a:spcPts val="1200"/>
              </a:spcBef>
              <a:buClr>
                <a:schemeClr val="tx1">
                  <a:lumMod val="75000"/>
                  <a:lumOff val="25000"/>
                </a:schemeClr>
              </a:buClr>
              <a:buFont typeface="Wingdings" pitchFamily="2" charset="2"/>
              <a:buChar char="§"/>
            </a:pPr>
            <a:r>
              <a:rPr lang="is-IS" sz="2400" dirty="0" smtClean="0"/>
              <a:t> Vinirnir</a:t>
            </a:r>
          </a:p>
          <a:p>
            <a:pPr marL="0" lvl="1">
              <a:spcBef>
                <a:spcPts val="1200"/>
              </a:spcBef>
              <a:buClr>
                <a:schemeClr val="tx1">
                  <a:lumMod val="75000"/>
                  <a:lumOff val="25000"/>
                </a:schemeClr>
              </a:buClr>
              <a:buFont typeface="Wingdings" pitchFamily="2" charset="2"/>
              <a:buChar char="§"/>
            </a:pPr>
            <a:r>
              <a:rPr lang="is-IS" sz="2400" dirty="0" smtClean="0"/>
              <a:t> Fjölmiðlar </a:t>
            </a:r>
          </a:p>
          <a:p>
            <a:pPr marL="0" lvl="1">
              <a:spcBef>
                <a:spcPts val="1200"/>
              </a:spcBef>
              <a:buClr>
                <a:schemeClr val="tx1">
                  <a:lumMod val="75000"/>
                  <a:lumOff val="25000"/>
                </a:schemeClr>
              </a:buClr>
              <a:buFont typeface="Wingdings" pitchFamily="2" charset="2"/>
              <a:buChar char="§"/>
            </a:pPr>
            <a:r>
              <a:rPr lang="is-IS" sz="2400" dirty="0" smtClean="0"/>
              <a:t> Aðrir – t.d. íþróttafélagið sem við tilheyrum</a:t>
            </a:r>
          </a:p>
          <a:p>
            <a:pPr marL="0" lvl="1">
              <a:spcBef>
                <a:spcPts val="2000"/>
              </a:spcBef>
              <a:buClr>
                <a:schemeClr val="tx1">
                  <a:lumMod val="75000"/>
                  <a:lumOff val="25000"/>
                </a:schemeClr>
              </a:buClr>
              <a:buFont typeface="Wingdings" pitchFamily="2" charset="2"/>
              <a:buChar char="§"/>
            </a:pPr>
            <a:endParaRPr lang="is-IS" sz="2400" dirty="0" smtClean="0"/>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Félagsmótun</a:t>
            </a:r>
            <a:r>
              <a:rPr lang="en-US" sz="4300" dirty="0" smtClean="0"/>
              <a:t> (</a:t>
            </a:r>
            <a:r>
              <a:rPr lang="en-US" sz="4300" dirty="0" err="1" smtClean="0"/>
              <a:t>bls</a:t>
            </a:r>
            <a:r>
              <a:rPr lang="en-US" sz="4300" dirty="0" smtClean="0"/>
              <a:t>. 97)</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Hegðun þín er að langstærstum hluta félagagsleg, en það þýðir að hún er lærð.</a:t>
            </a:r>
          </a:p>
          <a:p>
            <a:pPr marL="0" lvl="1">
              <a:spcBef>
                <a:spcPts val="2000"/>
              </a:spcBef>
              <a:buClr>
                <a:schemeClr val="tx1">
                  <a:lumMod val="75000"/>
                  <a:lumOff val="25000"/>
                </a:schemeClr>
              </a:buClr>
              <a:buFont typeface="Wingdings" pitchFamily="2" charset="2"/>
              <a:buChar char="§"/>
            </a:pPr>
            <a:r>
              <a:rPr lang="is-IS" sz="2400" dirty="0" smtClean="0"/>
              <a:t> Sú hegðun sem ekki er lærð kallast eðlishvöt. Með eðlishvöt er átt við að allir einstaklingar innan sömu tegundar geri allt nákvæmlega eins. Dæmi: hreiðurgerð fugla (allar kríur búa til eins hreiður). Því eru margir félagsvísindamenn á þeirri skoðun að öll hegðun mannsins sé lærð.</a:t>
            </a:r>
          </a:p>
          <a:p>
            <a:pPr marL="0" lvl="1">
              <a:spcBef>
                <a:spcPts val="2000"/>
              </a:spcBef>
              <a:buClr>
                <a:schemeClr val="tx1">
                  <a:lumMod val="75000"/>
                  <a:lumOff val="25000"/>
                </a:schemeClr>
              </a:buClr>
              <a:buFont typeface="Wingdings" pitchFamily="2" charset="2"/>
              <a:buChar char="§"/>
            </a:pPr>
            <a:endParaRPr lang="is-IS" sz="3200" dirty="0" smtClean="0"/>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Félagsmótun</a:t>
            </a:r>
            <a:r>
              <a:rPr lang="en-US" sz="4300" dirty="0" smtClean="0"/>
              <a:t> (</a:t>
            </a:r>
            <a:r>
              <a:rPr lang="en-US" sz="4300" dirty="0" err="1" smtClean="0"/>
              <a:t>bls</a:t>
            </a:r>
            <a:r>
              <a:rPr lang="en-US" sz="4300" dirty="0" smtClean="0"/>
              <a:t>. 97)</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000" dirty="0" smtClean="0"/>
              <a:t>Þú lærir félagslega hegðun við að taka þátt í lífinu með því að umgangast annað fólk.</a:t>
            </a:r>
          </a:p>
          <a:p>
            <a:pPr marL="0" lvl="1">
              <a:spcBef>
                <a:spcPts val="2000"/>
              </a:spcBef>
              <a:buClr>
                <a:schemeClr val="tx1">
                  <a:lumMod val="75000"/>
                  <a:lumOff val="25000"/>
                </a:schemeClr>
              </a:buClr>
              <a:buFont typeface="Arial" pitchFamily="34" charset="0"/>
              <a:buChar char="•"/>
            </a:pPr>
            <a:r>
              <a:rPr lang="is-IS" sz="3000" dirty="0" smtClean="0"/>
              <a:t> Félagsmótun er mjög mismunandi milli samfélaga og mikilvæg skýring á af hverju fólk sem býr í mismunandi samfélögum er svo ólíkt. Það sem þykir gott og æskilegt í einu samfélagi getur t.d. verið bannað í því næsta.</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err="1" smtClean="0"/>
              <a:t>Samfélag</a:t>
            </a:r>
            <a:r>
              <a:rPr lang="en-US" sz="4100" dirty="0" smtClean="0"/>
              <a:t> – </a:t>
            </a:r>
            <a:r>
              <a:rPr lang="en-US" sz="4100" dirty="0" err="1" smtClean="0"/>
              <a:t>þjóðfélag</a:t>
            </a:r>
            <a:r>
              <a:rPr lang="en-US" sz="4100" dirty="0" smtClean="0"/>
              <a:t> (</a:t>
            </a:r>
            <a:r>
              <a:rPr lang="en-US" sz="4100" dirty="0" err="1" smtClean="0"/>
              <a:t>bls</a:t>
            </a:r>
            <a:r>
              <a:rPr lang="en-US" sz="4100" dirty="0" smtClean="0"/>
              <a:t>. 90)</a:t>
            </a:r>
            <a:endParaRPr lang="en-US" sz="4100" dirty="0"/>
          </a:p>
        </p:txBody>
      </p:sp>
      <p:sp>
        <p:nvSpPr>
          <p:cNvPr id="3" name="Content Placeholder 2"/>
          <p:cNvSpPr>
            <a:spLocks noGrp="1"/>
          </p:cNvSpPr>
          <p:nvPr>
            <p:ph idx="1"/>
          </p:nvPr>
        </p:nvSpPr>
        <p:spPr>
          <a:xfrm>
            <a:off x="427147" y="2701636"/>
            <a:ext cx="4200272" cy="3931920"/>
          </a:xfrm>
        </p:spPr>
        <p:txBody>
          <a:bodyPr>
            <a:noAutofit/>
          </a:bodyPr>
          <a:lstStyle/>
          <a:p>
            <a:pPr>
              <a:buFont typeface="Arial" pitchFamily="34" charset="0"/>
              <a:buChar char="•"/>
            </a:pPr>
            <a:r>
              <a:rPr lang="en-US" sz="3200" dirty="0" smtClean="0"/>
              <a:t> </a:t>
            </a:r>
            <a:r>
              <a:rPr lang="is-IS" b="1" dirty="0" smtClean="0"/>
              <a:t>Þjóðfélag</a:t>
            </a:r>
            <a:r>
              <a:rPr lang="is-IS" dirty="0" smtClean="0"/>
              <a:t> er hópur fólks sem lifir saman í skipulögðu ríki, með sameiginlegu stjórn-kerfi og gjaldmiðli.</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pic>
        <p:nvPicPr>
          <p:cNvPr id="6" name="Picture 2"/>
          <p:cNvPicPr>
            <a:picLocks noChangeAspect="1" noChangeArrowheads="1"/>
          </p:cNvPicPr>
          <p:nvPr/>
        </p:nvPicPr>
        <p:blipFill>
          <a:blip r:embed="rId4" cstate="print"/>
          <a:srcRect/>
          <a:stretch>
            <a:fillRect/>
          </a:stretch>
        </p:blipFill>
        <p:spPr bwMode="auto">
          <a:xfrm>
            <a:off x="5136430" y="2300978"/>
            <a:ext cx="3421062" cy="3529013"/>
          </a:xfrm>
          <a:prstGeom prst="rect">
            <a:avLst/>
          </a:prstGeom>
          <a:noFill/>
          <a:ln w="9525">
            <a:noFill/>
            <a:miter lim="800000"/>
            <a:headEnd/>
            <a:tailEnd/>
          </a:ln>
        </p:spPr>
      </p:pic>
    </p:spTree>
    <p:extLst>
      <p:ext uri="{BB962C8B-B14F-4D97-AF65-F5344CB8AC3E}">
        <p14:creationId xmlns="" xmlns:p14="http://schemas.microsoft.com/office/powerpoint/2010/main" val="4106903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Hvað</a:t>
            </a:r>
            <a:r>
              <a:rPr lang="en-US" sz="4300" dirty="0" smtClean="0"/>
              <a:t> </a:t>
            </a:r>
            <a:r>
              <a:rPr lang="en-US" sz="4300" dirty="0" err="1" smtClean="0"/>
              <a:t>þarf</a:t>
            </a:r>
            <a:r>
              <a:rPr lang="en-US" sz="4300" dirty="0" smtClean="0"/>
              <a:t> </a:t>
            </a:r>
            <a:r>
              <a:rPr lang="en-US" sz="4300" dirty="0" err="1" smtClean="0"/>
              <a:t>til</a:t>
            </a:r>
            <a:r>
              <a:rPr lang="en-US" sz="4300" dirty="0" smtClean="0"/>
              <a:t>? (</a:t>
            </a:r>
            <a:r>
              <a:rPr lang="en-US" sz="4300" dirty="0" err="1" smtClean="0"/>
              <a:t>bls</a:t>
            </a:r>
            <a:r>
              <a:rPr lang="en-US" sz="4300" dirty="0" smtClean="0"/>
              <a:t>. 98)</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Tungumálið er líklega mikilvægast til að geta tekið þátt í samfélaginu.</a:t>
            </a:r>
          </a:p>
          <a:p>
            <a:pPr marL="0" lvl="1">
              <a:spcBef>
                <a:spcPts val="2000"/>
              </a:spcBef>
              <a:buClr>
                <a:schemeClr val="tx1">
                  <a:lumMod val="75000"/>
                  <a:lumOff val="25000"/>
                </a:schemeClr>
              </a:buClr>
              <a:buFont typeface="Wingdings" pitchFamily="2" charset="2"/>
              <a:buChar char="§"/>
            </a:pPr>
            <a:r>
              <a:rPr lang="is-IS" sz="2800" dirty="0" smtClean="0"/>
              <a:t> Þú getur reynt að tjá þig með bendingum í framandi samfélögum en vandinn er samt að fingramál er ólíkt milli svæða og gæti því auðveldlega misskilist. OK merkið (hringur) þýðir að allt sé í lagi hér hjá okkur en annars staðar táknar það núll (þú ert einskis virði).</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Frummótun</a:t>
            </a:r>
            <a:r>
              <a:rPr lang="en-US" sz="4300" dirty="0" smtClean="0"/>
              <a:t> (</a:t>
            </a:r>
            <a:r>
              <a:rPr lang="en-US" sz="4300" dirty="0" err="1" smtClean="0"/>
              <a:t>bls</a:t>
            </a:r>
            <a:r>
              <a:rPr lang="en-US" sz="4300" dirty="0" smtClean="0"/>
              <a:t>. 98)</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000" b="1" dirty="0" smtClean="0"/>
              <a:t>Félagsmótun er skipt upp í frummótun og síðmótun.</a:t>
            </a:r>
            <a:endParaRPr lang="is-IS" sz="3000" dirty="0" smtClean="0"/>
          </a:p>
          <a:p>
            <a:pPr marL="0" lvl="1">
              <a:spcBef>
                <a:spcPts val="2000"/>
              </a:spcBef>
              <a:buClr>
                <a:schemeClr val="tx1">
                  <a:lumMod val="75000"/>
                  <a:lumOff val="25000"/>
                </a:schemeClr>
              </a:buClr>
              <a:buFont typeface="Arial" pitchFamily="34" charset="0"/>
              <a:buChar char="•"/>
            </a:pPr>
            <a:r>
              <a:rPr lang="is-IS" sz="3000" dirty="0" smtClean="0"/>
              <a:t> </a:t>
            </a:r>
            <a:r>
              <a:rPr lang="is-IS" sz="3000" b="1" dirty="0" smtClean="0"/>
              <a:t>Frummótun</a:t>
            </a:r>
            <a:r>
              <a:rPr lang="is-IS" sz="3000" dirty="0" smtClean="0"/>
              <a:t>: Á sér stað innan fjölskyld-unnar. Hún kenndi þér að tala, borðsiði, mannasiði og fleiri grunnþætti. Hún innrætti þér einnig ákveðna heimsmynd – það er hvernig þú lítur á heiminn og hvernig þú túlkar það sem þú heyrir og sérð.</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Síðmótun</a:t>
            </a:r>
            <a:r>
              <a:rPr lang="en-US" sz="4300" dirty="0" smtClean="0"/>
              <a:t> (</a:t>
            </a:r>
            <a:r>
              <a:rPr lang="en-US" sz="4300" dirty="0" err="1" smtClean="0"/>
              <a:t>bls</a:t>
            </a:r>
            <a:r>
              <a:rPr lang="en-US" sz="4300" dirty="0" smtClean="0"/>
              <a:t>. 99)</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Síðmótun </a:t>
            </a:r>
            <a:r>
              <a:rPr lang="is-IS" sz="3200" dirty="0" smtClean="0"/>
              <a:t>á sér stað utan fjölskyldunnar, t.d. í skólanum.</a:t>
            </a:r>
          </a:p>
          <a:p>
            <a:pPr marL="0" lvl="1">
              <a:spcBef>
                <a:spcPts val="2000"/>
              </a:spcBef>
              <a:buClr>
                <a:schemeClr val="tx1">
                  <a:lumMod val="75000"/>
                  <a:lumOff val="25000"/>
                </a:schemeClr>
              </a:buClr>
              <a:buFont typeface="Wingdings" pitchFamily="2" charset="2"/>
              <a:buChar char="§"/>
            </a:pPr>
            <a:r>
              <a:rPr lang="is-IS" sz="2800" dirty="0" smtClean="0"/>
              <a:t> Tæknivædd samfélög: Skólinn veitir</a:t>
            </a:r>
            <a:r>
              <a:rPr lang="is-IS" sz="2800" b="1" dirty="0" smtClean="0"/>
              <a:t> formlega menntun</a:t>
            </a:r>
            <a:r>
              <a:rPr lang="is-IS" sz="2800" dirty="0" smtClean="0"/>
              <a:t>, hann kennir lestur, skrift og reikning. </a:t>
            </a:r>
          </a:p>
          <a:p>
            <a:pPr marL="0" lvl="1">
              <a:spcBef>
                <a:spcPts val="2000"/>
              </a:spcBef>
              <a:buClr>
                <a:schemeClr val="tx1">
                  <a:lumMod val="75000"/>
                  <a:lumOff val="25000"/>
                </a:schemeClr>
              </a:buClr>
              <a:buFont typeface="Wingdings" pitchFamily="2" charset="2"/>
              <a:buChar char="§"/>
            </a:pPr>
            <a:r>
              <a:rPr lang="is-IS" sz="2800" dirty="0" smtClean="0"/>
              <a:t> Frumstæð samfélög: Óformleg menntun. Eldri fjölskyldumeðlimir kenna börnum það sem þau þurfa að kunna um umhverfið.</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viðmið</a:t>
            </a:r>
            <a:r>
              <a:rPr lang="en-US" sz="4300" dirty="0" smtClean="0"/>
              <a:t> (</a:t>
            </a:r>
            <a:r>
              <a:rPr lang="en-US" sz="4300" dirty="0" err="1" smtClean="0"/>
              <a:t>bls</a:t>
            </a:r>
            <a:r>
              <a:rPr lang="en-US" sz="4300" dirty="0" smtClean="0"/>
              <a:t>. 99)</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a:t>
            </a:r>
            <a:r>
              <a:rPr lang="is-IS" sz="3200" b="1" dirty="0" smtClean="0"/>
              <a:t>Viðmið: </a:t>
            </a:r>
            <a:r>
              <a:rPr lang="is-IS" sz="3200" dirty="0" smtClean="0"/>
              <a:t>Allar reglur samfélagsins hvort sem þær eru skráðar (t.d. lög) eða óskráðar (vera í samstæðum sokkum).</a:t>
            </a:r>
            <a:endParaRPr lang="is-IS" sz="2800" dirty="0" smtClean="0"/>
          </a:p>
          <a:p>
            <a:pPr marL="0" lvl="1">
              <a:spcBef>
                <a:spcPts val="2000"/>
              </a:spcBef>
              <a:buClr>
                <a:schemeClr val="tx1">
                  <a:lumMod val="75000"/>
                  <a:lumOff val="25000"/>
                </a:schemeClr>
              </a:buClr>
              <a:buFont typeface="Arial" pitchFamily="34" charset="0"/>
              <a:buChar char="•"/>
            </a:pPr>
            <a:r>
              <a:rPr lang="is-IS" sz="2800" dirty="0" smtClean="0"/>
              <a:t> </a:t>
            </a:r>
            <a:r>
              <a:rPr lang="is-IS" sz="3200" dirty="0" smtClean="0"/>
              <a:t>Viðmiðunum er ætlað að stýra hegðun og viðhorfum þínum þannig að þú hegðir þér á viðurkenndan hátt við ólíkar aðstæður.</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viðmið</a:t>
            </a:r>
            <a:r>
              <a:rPr lang="en-US" sz="4300" dirty="0" smtClean="0"/>
              <a:t> (</a:t>
            </a:r>
            <a:r>
              <a:rPr lang="en-US" sz="4300" dirty="0" err="1" smtClean="0"/>
              <a:t>bls</a:t>
            </a:r>
            <a:r>
              <a:rPr lang="en-US" sz="4300" dirty="0" smtClean="0"/>
              <a:t>. 100)</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Yfirleitt á fólk ekki í neinum vandræðum með að fylgja viðurkenndum viðmiðum.</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Ef þú brýtur viðmið láta viðbrögð umhverfisins vanalega ekki á sér standa. Viðbrögðin fara þó eftir því hvers konar viðmið þú brýtur.</a:t>
            </a:r>
          </a:p>
          <a:p>
            <a:pPr marL="0" lvl="1">
              <a:spcBef>
                <a:spcPts val="2000"/>
              </a:spcBef>
              <a:buClr>
                <a:schemeClr val="tx1">
                  <a:lumMod val="75000"/>
                  <a:lumOff val="25000"/>
                </a:schemeClr>
              </a:buClr>
              <a:buFont typeface="Wingdings" pitchFamily="2" charset="2"/>
              <a:buChar char="§"/>
            </a:pPr>
            <a:r>
              <a:rPr lang="is-IS" sz="2400" dirty="0" smtClean="0"/>
              <a:t> Í sumum tilfellum eru viðbrögðin mjög hörð (t.d. fangelsi) en í öðrum mildari (háðsglósur, manndrápsaugnaráð).</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Skráð</a:t>
            </a:r>
            <a:r>
              <a:rPr lang="en-US" sz="4300" dirty="0" smtClean="0"/>
              <a:t> </a:t>
            </a:r>
            <a:r>
              <a:rPr lang="en-US" sz="4300" dirty="0" err="1" smtClean="0"/>
              <a:t>viðmið</a:t>
            </a:r>
            <a:r>
              <a:rPr lang="en-US" sz="4300" dirty="0" smtClean="0"/>
              <a:t> (</a:t>
            </a:r>
            <a:r>
              <a:rPr lang="en-US" sz="4300" dirty="0" err="1" smtClean="0"/>
              <a:t>bls</a:t>
            </a:r>
            <a:r>
              <a:rPr lang="en-US" sz="4300" dirty="0" smtClean="0"/>
              <a:t>. 101)</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Skráð viðmið eru til dæmis íslensk lög, skólareglur eða boðorðin 10.</a:t>
            </a:r>
          </a:p>
          <a:p>
            <a:pPr marL="0" lvl="1">
              <a:spcBef>
                <a:spcPts val="2000"/>
              </a:spcBef>
              <a:buClr>
                <a:schemeClr val="tx1">
                  <a:lumMod val="75000"/>
                  <a:lumOff val="25000"/>
                </a:schemeClr>
              </a:buClr>
              <a:buFont typeface="Arial" pitchFamily="34" charset="0"/>
              <a:buChar char="•"/>
            </a:pPr>
            <a:r>
              <a:rPr lang="is-IS" sz="3200" dirty="0" smtClean="0"/>
              <a:t> Brot á þessum viðmiðum geta leitt til fangelsis, sekta eða brottreksturs úr tíma.</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Óskráð</a:t>
            </a:r>
            <a:r>
              <a:rPr lang="en-US" sz="4300" dirty="0" smtClean="0"/>
              <a:t> </a:t>
            </a:r>
            <a:r>
              <a:rPr lang="en-US" sz="4300" dirty="0" err="1" smtClean="0"/>
              <a:t>viðmið</a:t>
            </a:r>
            <a:r>
              <a:rPr lang="en-US" sz="4300" dirty="0" smtClean="0"/>
              <a:t> (</a:t>
            </a:r>
            <a:r>
              <a:rPr lang="en-US" sz="4300" dirty="0" err="1" smtClean="0"/>
              <a:t>bls</a:t>
            </a:r>
            <a:r>
              <a:rPr lang="en-US" sz="4300" dirty="0" smtClean="0"/>
              <a:t>. 101)</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Miklu fleiri viðmið eru óskráð en skráð – og þau stýra lífi okkar að mestu leyti.</a:t>
            </a:r>
          </a:p>
          <a:p>
            <a:pPr marL="0" lvl="1">
              <a:spcBef>
                <a:spcPts val="2000"/>
              </a:spcBef>
              <a:buClr>
                <a:schemeClr val="tx1">
                  <a:lumMod val="75000"/>
                  <a:lumOff val="25000"/>
                </a:schemeClr>
              </a:buClr>
              <a:buFont typeface="Wingdings" pitchFamily="2" charset="2"/>
              <a:buChar char="§"/>
            </a:pPr>
            <a:r>
              <a:rPr lang="is-IS" sz="2400" dirty="0" smtClean="0"/>
              <a:t> </a:t>
            </a:r>
            <a:r>
              <a:rPr lang="is-IS" sz="2800" dirty="0" smtClean="0"/>
              <a:t>Við fylgjum óskráðu viðbrögðunum að mestu leyti ómeðvitað.</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Kafla</a:t>
            </a:r>
            <a:r>
              <a:rPr lang="en-US" sz="4300" dirty="0" smtClean="0"/>
              <a:t> 3.1 </a:t>
            </a:r>
            <a:r>
              <a:rPr lang="en-US" sz="4300" dirty="0" err="1" smtClean="0"/>
              <a:t>er</a:t>
            </a:r>
            <a:r>
              <a:rPr lang="en-US" sz="4300" dirty="0" smtClean="0"/>
              <a:t> </a:t>
            </a:r>
            <a:r>
              <a:rPr lang="en-US" sz="4300" dirty="0" err="1" smtClean="0"/>
              <a:t>lokið</a:t>
            </a:r>
            <a:endParaRPr lang="en-US" sz="4300" dirty="0"/>
          </a:p>
        </p:txBody>
      </p:sp>
      <p:sp>
        <p:nvSpPr>
          <p:cNvPr id="3" name="Content Placeholder 2"/>
          <p:cNvSpPr>
            <a:spLocks noGrp="1"/>
          </p:cNvSpPr>
          <p:nvPr>
            <p:ph idx="1"/>
          </p:nvPr>
        </p:nvSpPr>
        <p:spPr>
          <a:xfrm>
            <a:off x="427146" y="2133601"/>
            <a:ext cx="8369200" cy="3931920"/>
          </a:xfrm>
        </p:spPr>
        <p:txBody>
          <a:bodyPr>
            <a:noAutofit/>
          </a:bodyPr>
          <a:lstStyle/>
          <a:p>
            <a:pPr marL="0" lvl="1">
              <a:spcBef>
                <a:spcPts val="2000"/>
              </a:spcBef>
              <a:buClr>
                <a:schemeClr val="tx1">
                  <a:lumMod val="75000"/>
                  <a:lumOff val="25000"/>
                </a:schemeClr>
              </a:buClr>
              <a:buFont typeface="Arial" pitchFamily="34" charset="0"/>
              <a:buChar char="•"/>
            </a:pPr>
            <a:r>
              <a:rPr lang="is-IS" sz="3200" dirty="0" smtClean="0"/>
              <a:t> Hér lýkur glósum úr kafla 3.1</a:t>
            </a:r>
          </a:p>
          <a:p>
            <a:pPr marL="0" lvl="1">
              <a:spcBef>
                <a:spcPts val="2000"/>
              </a:spcBef>
              <a:buClr>
                <a:schemeClr val="tx1">
                  <a:lumMod val="75000"/>
                  <a:lumOff val="25000"/>
                </a:schemeClr>
              </a:buClr>
              <a:buFont typeface="Arial" pitchFamily="34" charset="0"/>
              <a:buChar char="•"/>
            </a:pPr>
            <a:r>
              <a:rPr lang="is-IS" sz="3200" dirty="0" smtClean="0"/>
              <a:t> Nú áttu bara eftir að svara spurningunum á bls. 103.</a:t>
            </a:r>
            <a:endParaRPr lang="is-IS" sz="2400" dirty="0" smtClean="0"/>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err="1" smtClean="0"/>
              <a:t>Samfélag</a:t>
            </a:r>
            <a:r>
              <a:rPr lang="en-US" sz="4100" dirty="0" smtClean="0"/>
              <a:t> – </a:t>
            </a:r>
            <a:r>
              <a:rPr lang="en-US" sz="4100" dirty="0" err="1" smtClean="0"/>
              <a:t>þjóðfélag</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en-US" sz="3200" dirty="0" smtClean="0"/>
              <a:t> </a:t>
            </a:r>
            <a:r>
              <a:rPr lang="is-IS" b="1" dirty="0" smtClean="0"/>
              <a:t>Fjallkonan</a:t>
            </a:r>
            <a:r>
              <a:rPr lang="is-IS" dirty="0" smtClean="0"/>
              <a:t> er tákngervingur Íslands, leikin af leikkonu. Hún kemur fram í skautbúningi og flytur fjallkonuljóð við hátíðarhöld 17. júní.</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Ríki</a:t>
            </a:r>
            <a:r>
              <a:rPr lang="is-IS" dirty="0" smtClean="0"/>
              <a:t>:</a:t>
            </a:r>
            <a:r>
              <a:rPr lang="is-IS" b="1" dirty="0" smtClean="0"/>
              <a:t> </a:t>
            </a:r>
            <a:r>
              <a:rPr lang="is-IS" dirty="0" smtClean="0"/>
              <a:t>Hugtakið er oftast notað yfir landfræðilega afmarkað svæði með landamærum, sameiginlegri stjórn, lögum og gjaldmiðli.</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Þjóð </a:t>
            </a:r>
            <a:r>
              <a:rPr lang="is-IS" dirty="0" smtClean="0"/>
              <a:t>er hópur fólks á ákveðnu landsvæði sem hefur sameiginlega tungu, menningu, sögu og þjóðernistilfinningu.</a:t>
            </a:r>
          </a:p>
          <a:p>
            <a:pPr>
              <a:buFont typeface="Arial" pitchFamily="34" charset="0"/>
              <a:buChar char="•"/>
            </a:pPr>
            <a:r>
              <a:rPr lang="is-IS" dirty="0" smtClean="0"/>
              <a:t> Þjóðin býr oft í eigin ríki en ef hún gerir það ekki þá reynir hún að mynda það. Íslendingar eru þjóð í eigin ríki. Palestínumenn eru þjóð án ríkis.</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Þjóðernisminnihlutar</a:t>
            </a:r>
            <a:r>
              <a:rPr lang="is-IS" dirty="0" smtClean="0"/>
              <a:t>:</a:t>
            </a:r>
            <a:r>
              <a:rPr lang="is-IS" b="1" dirty="0" smtClean="0"/>
              <a:t> </a:t>
            </a:r>
            <a:r>
              <a:rPr lang="is-IS" dirty="0" smtClean="0"/>
              <a:t>lítill hluti íbúa í einhverju ríki. Vestur-Íslendingar sem settust að í Kanada á 19. öld eru þjóðernisminnihluti þar.</a:t>
            </a:r>
          </a:p>
          <a:p>
            <a:pPr>
              <a:buFont typeface="Arial" pitchFamily="34" charset="0"/>
              <a:buChar char="•"/>
            </a:pPr>
            <a:r>
              <a:rPr lang="is-IS" dirty="0" smtClean="0"/>
              <a:t> Frumbyggjar geta orðið að minnihlutahópi í eigin landi. Dæmi: Samar í Skandinavíu.</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dirty="0" smtClean="0"/>
              <a:t>Í ríkjum með marga þjóðernisminnihluta er lagt mikið upp úr því að búa til sameiginlegt tákn sem fólk af ólíkum uppruna getur sameinast um.</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Í Bandaríkjunum er lögð mikil áhersla á þjóðfánann og þjóðsönginn sem sameiningartákn allra Bandaríkjamanna, sérstaklega þó fánann þar sem stór hluti íbúanna er ekki enskumælandi (tala spænsku).</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100" dirty="0" err="1" smtClean="0"/>
              <a:t>Þjóðfélag</a:t>
            </a:r>
            <a:r>
              <a:rPr lang="en-US" sz="4100" dirty="0" smtClean="0"/>
              <a:t> – </a:t>
            </a:r>
            <a:r>
              <a:rPr lang="en-US" sz="4100" dirty="0" err="1" smtClean="0"/>
              <a:t>þjóð</a:t>
            </a:r>
            <a:r>
              <a:rPr lang="en-US" sz="4100" dirty="0" smtClean="0"/>
              <a:t> </a:t>
            </a:r>
            <a:r>
              <a:rPr lang="en-US" sz="4100" dirty="0" err="1" smtClean="0"/>
              <a:t>og</a:t>
            </a:r>
            <a:r>
              <a:rPr lang="en-US" sz="4100" dirty="0" smtClean="0"/>
              <a:t> </a:t>
            </a:r>
            <a:r>
              <a:rPr lang="en-US" sz="4100" dirty="0" err="1" smtClean="0"/>
              <a:t>ríki</a:t>
            </a:r>
            <a:r>
              <a:rPr lang="en-US" sz="4100" dirty="0" smtClean="0"/>
              <a:t> (</a:t>
            </a:r>
            <a:r>
              <a:rPr lang="en-US" sz="4100" dirty="0" err="1" smtClean="0"/>
              <a:t>bls</a:t>
            </a:r>
            <a:r>
              <a:rPr lang="en-US" sz="4100" dirty="0" smtClean="0"/>
              <a:t>. 91)</a:t>
            </a:r>
            <a:endParaRPr lang="en-US" sz="4100" dirty="0"/>
          </a:p>
        </p:txBody>
      </p:sp>
      <p:sp>
        <p:nvSpPr>
          <p:cNvPr id="3" name="Content Placeholder 2"/>
          <p:cNvSpPr>
            <a:spLocks noGrp="1"/>
          </p:cNvSpPr>
          <p:nvPr>
            <p:ph idx="1"/>
          </p:nvPr>
        </p:nvSpPr>
        <p:spPr>
          <a:xfrm>
            <a:off x="427146" y="2133601"/>
            <a:ext cx="8369200" cy="3931920"/>
          </a:xfrm>
        </p:spPr>
        <p:txBody>
          <a:bodyPr>
            <a:noAutofit/>
          </a:bodyPr>
          <a:lstStyle/>
          <a:p>
            <a:pPr>
              <a:buFont typeface="Arial" pitchFamily="34" charset="0"/>
              <a:buChar char="•"/>
            </a:pPr>
            <a:r>
              <a:rPr lang="is-IS" b="1" dirty="0" smtClean="0"/>
              <a:t> </a:t>
            </a:r>
            <a:r>
              <a:rPr lang="is-IS" sz="2800" dirty="0" smtClean="0"/>
              <a:t>Þjóðernisminnihlutar geta myndast eftir stríð þar sem sigurvegararnir skipta upp landsvæðum. Sagan er full af dæmum þar sem slíkt hefur gerst. Þýskumælandi hópar hafa t.d. orðið innlyksa í Frakklandi og á Ítalíu. </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Getur þú fundið fleiri dæmi um þjóðernisminnihluta sem hafa orðið til í kjölfar stríðsátaka?</a:t>
            </a:r>
          </a:p>
        </p:txBody>
      </p:sp>
      <p:pic>
        <p:nvPicPr>
          <p:cNvPr id="1026" name="Picture 2" descr="C:\Users\Notandi\Documents\Námsgagnastofnun\Þjóðfélagsfræði\grafik og myndir\pila-graen.png"/>
          <p:cNvPicPr preferRelativeResize="0">
            <a:picLocks noChangeArrowheads="1"/>
          </p:cNvPicPr>
          <p:nvPr/>
        </p:nvPicPr>
        <p:blipFill>
          <a:blip r:embed="rId2" cstate="print"/>
          <a:srcRect l="-43195" r="-43195"/>
          <a:stretch>
            <a:fillRect/>
          </a:stretch>
        </p:blipFill>
        <p:spPr bwMode="auto">
          <a:xfrm>
            <a:off x="160037" y="285723"/>
            <a:ext cx="478800" cy="255600"/>
          </a:xfrm>
          <a:prstGeom prst="rect">
            <a:avLst/>
          </a:prstGeom>
          <a:noFill/>
        </p:spPr>
      </p:pic>
      <p:pic>
        <p:nvPicPr>
          <p:cNvPr id="1027" name="Picture 3" descr="C:\Users\Notandi\Documents\Námsgagnastofnun\Þjóðfélagsfræði\grafik og myndir\fjolsk-litil.png"/>
          <p:cNvPicPr>
            <a:picLocks noChangeAspect="1" noChangeArrowheads="1"/>
          </p:cNvPicPr>
          <p:nvPr/>
        </p:nvPicPr>
        <p:blipFill>
          <a:blip r:embed="rId3" cstate="print"/>
          <a:srcRect/>
          <a:stretch>
            <a:fillRect/>
          </a:stretch>
        </p:blipFill>
        <p:spPr bwMode="auto">
          <a:xfrm>
            <a:off x="7645299" y="388919"/>
            <a:ext cx="1151047" cy="899558"/>
          </a:xfrm>
          <a:prstGeom prst="rect">
            <a:avLst/>
          </a:prstGeom>
          <a:noFill/>
        </p:spPr>
      </p:pic>
    </p:spTree>
    <p:extLst>
      <p:ext uri="{BB962C8B-B14F-4D97-AF65-F5344CB8AC3E}">
        <p14:creationId xmlns="" xmlns:p14="http://schemas.microsoft.com/office/powerpoint/2010/main" val="410690390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2498</TotalTime>
  <Words>1891</Words>
  <Application>Microsoft Office PowerPoint</Application>
  <PresentationFormat>On-screen Show (4:3)</PresentationFormat>
  <Paragraphs>112</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Capital</vt:lpstr>
      <vt:lpstr>3.1 Samfélög</vt:lpstr>
      <vt:lpstr>Samfélag – þjóðfélag (bls. 90)</vt:lpstr>
      <vt:lpstr>Samfélag – þjóðfélag (bls. 90)</vt:lpstr>
      <vt:lpstr>Samfélag – þjóðfélag (bls. 91)</vt:lpstr>
      <vt:lpstr>Þjóðfélag – þjóð og ríki (bls. 91)</vt:lpstr>
      <vt:lpstr>Þjóðfélag – þjóð og ríki (bls. 91)</vt:lpstr>
      <vt:lpstr>Þjóðfélag – þjóð og ríki (bls. 91)</vt:lpstr>
      <vt:lpstr>Þjóðfélag – þjóð og ríki (bls. 91)</vt:lpstr>
      <vt:lpstr>Þjóðfélag – þjóð og ríki (bls. 91)</vt:lpstr>
      <vt:lpstr>Þjóðfélag – þjóð og ríki (bls. 91)</vt:lpstr>
      <vt:lpstr>Hvað kemur það þér við (bls. 92)</vt:lpstr>
      <vt:lpstr>Hvað kemur það þér við (bls. 92)</vt:lpstr>
      <vt:lpstr>Þú mótar samfélagið (bls. 92-93)</vt:lpstr>
      <vt:lpstr>Þú mótar samfélagið (bls. 92-93)</vt:lpstr>
      <vt:lpstr>Þú mótar samfélagið (bls. 92-93)</vt:lpstr>
      <vt:lpstr>Samfélagið mótar þig (bls. 94)</vt:lpstr>
      <vt:lpstr>Tungumálið (bls. 94)</vt:lpstr>
      <vt:lpstr>Slangur (bls. 94)</vt:lpstr>
      <vt:lpstr>Áhrif og samfélag (bls. 95)</vt:lpstr>
      <vt:lpstr>Áhrif og samfélag (bls. 95)</vt:lpstr>
      <vt:lpstr>Áhrif og samfélag (bls. 95)</vt:lpstr>
      <vt:lpstr>Hlutverk samfélaga (bls. 96)</vt:lpstr>
      <vt:lpstr>Hlutverk samfélaga (bls. 96)</vt:lpstr>
      <vt:lpstr>Hlutverk samfélaga (bls. 96)</vt:lpstr>
      <vt:lpstr>Hlutverk samfélaga (bls. 96)</vt:lpstr>
      <vt:lpstr>Félagsmótun (bls. 97)</vt:lpstr>
      <vt:lpstr>Félagsmótun (bls. 97)</vt:lpstr>
      <vt:lpstr>Félagsmótun (bls. 97)</vt:lpstr>
      <vt:lpstr>Félagsmótun (bls. 97)</vt:lpstr>
      <vt:lpstr>Hvað þarf til? (bls. 98)</vt:lpstr>
      <vt:lpstr>Frummótun (bls. 98)</vt:lpstr>
      <vt:lpstr>Síðmótun (bls. 99)</vt:lpstr>
      <vt:lpstr>Félagsleg viðmið (bls. 99)</vt:lpstr>
      <vt:lpstr>Félagsleg viðmið (bls. 100)</vt:lpstr>
      <vt:lpstr>Skráð viðmið (bls. 101)</vt:lpstr>
      <vt:lpstr>Óskráð viðmið (bls. 101)</vt:lpstr>
      <vt:lpstr>Kafla 3.1 er lokið</vt:lpstr>
    </vt:vector>
  </TitlesOfParts>
  <Company>Norðurpóllinn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Ólafur Már Svavarsson</dc:creator>
  <cp:lastModifiedBy>Bjarki Vigfússon</cp:lastModifiedBy>
  <cp:revision>112</cp:revision>
  <dcterms:created xsi:type="dcterms:W3CDTF">2011-05-04T14:28:42Z</dcterms:created>
  <dcterms:modified xsi:type="dcterms:W3CDTF">2011-06-15T10:24:25Z</dcterms:modified>
</cp:coreProperties>
</file>