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669E"/>
    <a:srgbClr val="2D68A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22620" y="109483"/>
            <a:ext cx="8925035" cy="6639034"/>
          </a:xfrm>
          <a:prstGeom prst="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rgbClr val="2D68A0"/>
                </a:solidFill>
                <a:latin typeface="+mj-lt"/>
                <a:ea typeface="+mj-ea"/>
                <a:cs typeface="+mj-cs"/>
              </a:defRPr>
            </a:lvl1pPr>
          </a:lstStyle>
          <a:p>
            <a:r>
              <a:rPr lang="en-US" dirty="0" smtClean="0"/>
              <a:t>Click to edit Master title style</a:t>
            </a:r>
            <a:endParaRPr dirty="0"/>
          </a:p>
        </p:txBody>
      </p:sp>
      <p:sp>
        <p:nvSpPr>
          <p:cNvPr id="3" name="Subtitle 2"/>
          <p:cNvSpPr>
            <a:spLocks noGrp="1"/>
          </p:cNvSpPr>
          <p:nvPr>
            <p:ph type="subTitle" idx="1"/>
          </p:nvPr>
        </p:nvSpPr>
        <p:spPr>
          <a:xfrm>
            <a:off x="914400" y="3061138"/>
            <a:ext cx="7342188" cy="1752600"/>
          </a:xfrm>
        </p:spPr>
        <p:txBody>
          <a:bodyPr vert="horz" lIns="91440" tIns="45720" rIns="91440" bIns="45720" rtlCol="0">
            <a:normAutofit/>
          </a:bodyPr>
          <a:lstStyle>
            <a:lvl1pPr marL="0" indent="0" algn="l"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pic>
        <p:nvPicPr>
          <p:cNvPr id="16" name="Picture 15" descr="fotur.png"/>
          <p:cNvPicPr>
            <a:picLocks noChangeAspect="1"/>
          </p:cNvPicPr>
          <p:nvPr userDrawn="1"/>
        </p:nvPicPr>
        <p:blipFill rotWithShape="1">
          <a:blip r:embed="rId2" cstate="email">
            <a:extLst>
              <a:ext uri="{28A0092B-C50C-407E-A947-70E740481C1C}">
                <a14:useLocalDpi xmlns:a14="http://schemas.microsoft.com/office/drawing/2010/main" val="0"/>
              </a:ext>
            </a:extLst>
          </a:blip>
          <a:srcRect l="-967"/>
          <a:stretch/>
        </p:blipFill>
        <p:spPr>
          <a:xfrm>
            <a:off x="-87586" y="6419947"/>
            <a:ext cx="9144000" cy="3460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4" name="Rectangle 13"/>
          <p:cNvSpPr/>
          <p:nvPr userDrawn="1"/>
        </p:nvSpPr>
        <p:spPr>
          <a:xfrm>
            <a:off x="122620" y="1664138"/>
            <a:ext cx="8925035" cy="1059793"/>
          </a:xfrm>
          <a:prstGeom prst="rect">
            <a:avLst/>
          </a:prstGeom>
          <a:gradFill flip="none" rotWithShape="1">
            <a:gsLst>
              <a:gs pos="0">
                <a:schemeClr val="bg1">
                  <a:lumMod val="65000"/>
                </a:schemeClr>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Connector 14"/>
          <p:cNvCxnSpPr/>
          <p:nvPr userDrawn="1"/>
        </p:nvCxnSpPr>
        <p:spPr>
          <a:xfrm>
            <a:off x="122620" y="1646620"/>
            <a:ext cx="8925035" cy="0"/>
          </a:xfrm>
          <a:prstGeom prst="line">
            <a:avLst/>
          </a:prstGeom>
          <a:ln w="3175">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122620" y="109483"/>
            <a:ext cx="8925035" cy="6639034"/>
          </a:xfrm>
          <a:prstGeom prst="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122620" y="1664138"/>
            <a:ext cx="8925035" cy="1059793"/>
          </a:xfrm>
          <a:prstGeom prst="rect">
            <a:avLst/>
          </a:prstGeom>
          <a:gradFill flip="none" rotWithShape="1">
            <a:gsLst>
              <a:gs pos="0">
                <a:schemeClr val="bg1">
                  <a:lumMod val="65000"/>
                </a:schemeClr>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p:cNvCxnSpPr/>
          <p:nvPr userDrawn="1"/>
        </p:nvCxnSpPr>
        <p:spPr>
          <a:xfrm>
            <a:off x="122620" y="1646620"/>
            <a:ext cx="8925035" cy="0"/>
          </a:xfrm>
          <a:prstGeom prst="line">
            <a:avLst/>
          </a:prstGeom>
          <a:ln w="3175">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27147" y="244158"/>
            <a:ext cx="7345362" cy="1339850"/>
          </a:xfrm>
          <a:prstGeom prst="rect">
            <a:avLst/>
          </a:prstGeom>
        </p:spPr>
        <p:txBody>
          <a:bodyPr vert="horz" lIns="91440" tIns="45720" rIns="91440" bIns="45720" rtlCol="0" anchor="ctr">
            <a:normAutofit/>
          </a:bodyPr>
          <a:lstStyle/>
          <a:p>
            <a:r>
              <a:rPr lang="en-US" dirty="0" smtClean="0"/>
              <a:t>Click to edit Master title style</a:t>
            </a:r>
            <a:endParaRPr dirty="0"/>
          </a:p>
        </p:txBody>
      </p:sp>
      <p:pic>
        <p:nvPicPr>
          <p:cNvPr id="13" name="Picture 12" descr="fotur.png"/>
          <p:cNvPicPr>
            <a:picLocks noChangeAspect="1"/>
          </p:cNvPicPr>
          <p:nvPr userDrawn="1"/>
        </p:nvPicPr>
        <p:blipFill rotWithShape="1">
          <a:blip r:embed="rId4" cstate="email">
            <a:extLst>
              <a:ext uri="{28A0092B-C50C-407E-A947-70E740481C1C}">
                <a14:useLocalDpi xmlns:a14="http://schemas.microsoft.com/office/drawing/2010/main" val="0"/>
              </a:ext>
            </a:extLst>
          </a:blip>
          <a:srcRect l="-967"/>
          <a:stretch/>
        </p:blipFill>
        <p:spPr>
          <a:xfrm>
            <a:off x="-87586" y="6419947"/>
            <a:ext cx="9144000" cy="346088"/>
          </a:xfrm>
          <a:prstGeom prst="rect">
            <a:avLst/>
          </a:prstGeom>
        </p:spPr>
      </p:pic>
      <p:sp>
        <p:nvSpPr>
          <p:cNvPr id="3" name="Text Placeholder 2"/>
          <p:cNvSpPr>
            <a:spLocks noGrp="1"/>
          </p:cNvSpPr>
          <p:nvPr>
            <p:ph type="body" idx="1"/>
          </p:nvPr>
        </p:nvSpPr>
        <p:spPr>
          <a:xfrm>
            <a:off x="427146" y="2133601"/>
            <a:ext cx="7345363" cy="39319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spcBef>
          <a:spcPct val="0"/>
        </a:spcBef>
        <a:buNone/>
        <a:defRPr sz="4800" kern="1200">
          <a:solidFill>
            <a:srgbClr val="2D68A0"/>
          </a:solidFill>
          <a:latin typeface="+mj-lt"/>
          <a:ea typeface="+mj-ea"/>
          <a:cs typeface="+mj-cs"/>
        </a:defRPr>
      </a:lvl1pPr>
    </p:titleStyle>
    <p:bodyStyle>
      <a:lvl1pPr marL="0" indent="0" algn="l" defTabSz="914400" rtl="0" eaLnBrk="1" latinLnBrk="0" hangingPunct="1">
        <a:spcBef>
          <a:spcPts val="2000"/>
        </a:spcBef>
        <a:buClr>
          <a:schemeClr val="tx1">
            <a:lumMod val="75000"/>
            <a:lumOff val="25000"/>
          </a:schemeClr>
        </a:buClr>
        <a:buFont typeface="Arial" pitchFamily="34" charset="0"/>
        <a:buNone/>
        <a:defRPr sz="3200" kern="1200">
          <a:solidFill>
            <a:schemeClr val="tx1">
              <a:lumMod val="75000"/>
              <a:lumOff val="25000"/>
            </a:schemeClr>
          </a:solidFill>
          <a:latin typeface="+mn-lt"/>
          <a:ea typeface="+mn-ea"/>
          <a:cs typeface="+mn-cs"/>
        </a:defRPr>
      </a:lvl1pPr>
      <a:lvl2pPr marL="350838" indent="0" algn="l" defTabSz="914400" rtl="0" eaLnBrk="1" latinLnBrk="0" hangingPunct="1">
        <a:spcBef>
          <a:spcPts val="600"/>
        </a:spcBef>
        <a:buClr>
          <a:schemeClr val="bg2">
            <a:lumMod val="60000"/>
            <a:lumOff val="40000"/>
          </a:schemeClr>
        </a:buClr>
        <a:buFont typeface="Arial" pitchFamily="34" charset="0"/>
        <a:buNone/>
        <a:defRPr sz="2200" kern="1200">
          <a:solidFill>
            <a:schemeClr val="tx1">
              <a:lumMod val="75000"/>
              <a:lumOff val="25000"/>
            </a:schemeClr>
          </a:solidFill>
          <a:latin typeface="+mn-lt"/>
          <a:ea typeface="+mn-ea"/>
          <a:cs typeface="+mn-cs"/>
        </a:defRPr>
      </a:lvl2pPr>
      <a:lvl3pPr marL="579438" indent="0" algn="l" defTabSz="914400" rtl="0" eaLnBrk="1" latinLnBrk="0" hangingPunct="1">
        <a:spcBef>
          <a:spcPts val="6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3pPr>
      <a:lvl4pPr marL="808038" indent="0" algn="l" defTabSz="914400" rtl="0" eaLnBrk="1" latinLnBrk="0" hangingPunct="1">
        <a:spcBef>
          <a:spcPts val="600"/>
        </a:spcBef>
        <a:buClr>
          <a:schemeClr val="bg2">
            <a:lumMod val="60000"/>
            <a:lumOff val="40000"/>
          </a:schemeClr>
        </a:buClr>
        <a:buFont typeface="Arial" pitchFamily="34" charset="0"/>
        <a:buNone/>
        <a:defRPr sz="1800" kern="1200">
          <a:solidFill>
            <a:schemeClr val="tx1">
              <a:lumMod val="75000"/>
              <a:lumOff val="25000"/>
            </a:schemeClr>
          </a:solidFill>
          <a:latin typeface="+mn-lt"/>
          <a:ea typeface="+mn-ea"/>
          <a:cs typeface="+mn-cs"/>
        </a:defRPr>
      </a:lvl4pPr>
      <a:lvl5pPr marL="1036638" indent="0" algn="l" defTabSz="914400" rtl="0" eaLnBrk="1" latinLnBrk="0" hangingPunct="1">
        <a:spcBef>
          <a:spcPts val="600"/>
        </a:spcBef>
        <a:buClr>
          <a:schemeClr val="tx1">
            <a:lumMod val="75000"/>
            <a:lumOff val="25000"/>
          </a:schemeClr>
        </a:buClr>
        <a:buFont typeface="Arial" pitchFamily="34" charset="0"/>
        <a:buNone/>
        <a:defRPr sz="1800" kern="1200">
          <a:solidFill>
            <a:schemeClr val="tx1">
              <a:lumMod val="75000"/>
              <a:lumOff val="25000"/>
            </a:schemeClr>
          </a:solidFill>
          <a:latin typeface="+mn-lt"/>
          <a:ea typeface="+mn-ea"/>
          <a:cs typeface="+mn-cs"/>
        </a:defRPr>
      </a:lvl5pPr>
      <a:lvl6pPr marL="1257300" indent="0" algn="l" defTabSz="914400" rtl="0" eaLnBrk="1" latinLnBrk="0" hangingPunct="1">
        <a:spcBef>
          <a:spcPct val="20000"/>
        </a:spcBef>
        <a:buClr>
          <a:schemeClr val="bg2">
            <a:lumMod val="60000"/>
            <a:lumOff val="40000"/>
          </a:schemeClr>
        </a:buClr>
        <a:buFont typeface="Arial" pitchFamily="34" charset="0"/>
        <a:buNone/>
        <a:defRPr lang="en-US" sz="1800" kern="1200" dirty="0" smtClean="0">
          <a:solidFill>
            <a:schemeClr val="tx1">
              <a:lumMod val="75000"/>
              <a:lumOff val="25000"/>
            </a:schemeClr>
          </a:solidFill>
          <a:latin typeface="+mn-lt"/>
          <a:ea typeface="+mn-ea"/>
          <a:cs typeface="+mn-cs"/>
        </a:defRPr>
      </a:lvl6pPr>
      <a:lvl7pPr marL="1484313" indent="0" algn="l" defTabSz="914400" rtl="0" eaLnBrk="1" latinLnBrk="0" hangingPunct="1">
        <a:spcBef>
          <a:spcPct val="20000"/>
        </a:spcBef>
        <a:buClr>
          <a:schemeClr val="tx1">
            <a:lumMod val="75000"/>
            <a:lumOff val="25000"/>
          </a:schemeClr>
        </a:buClr>
        <a:buFont typeface="Arial" pitchFamily="34" charset="0"/>
        <a:buNone/>
        <a:defRPr lang="en-US" sz="1800" kern="1200" dirty="0" smtClean="0">
          <a:solidFill>
            <a:schemeClr val="tx1">
              <a:lumMod val="75000"/>
              <a:lumOff val="25000"/>
            </a:schemeClr>
          </a:solidFill>
          <a:latin typeface="+mn-lt"/>
          <a:ea typeface="+mn-ea"/>
          <a:cs typeface="+mn-cs"/>
        </a:defRPr>
      </a:lvl7pPr>
      <a:lvl8pPr marL="1719263" indent="0" algn="l" defTabSz="914400" rtl="0" eaLnBrk="1" latinLnBrk="0" hangingPunct="1">
        <a:spcBef>
          <a:spcPct val="20000"/>
        </a:spcBef>
        <a:buClr>
          <a:schemeClr val="bg2">
            <a:lumMod val="60000"/>
            <a:lumOff val="40000"/>
          </a:schemeClr>
        </a:buClr>
        <a:buFont typeface="Arial" pitchFamily="34" charset="0"/>
        <a:buNone/>
        <a:defRPr lang="en-US" sz="1800" kern="1200" dirty="0" smtClean="0">
          <a:solidFill>
            <a:schemeClr val="tx1">
              <a:lumMod val="75000"/>
              <a:lumOff val="25000"/>
            </a:schemeClr>
          </a:solidFill>
          <a:latin typeface="+mn-lt"/>
          <a:ea typeface="+mn-ea"/>
          <a:cs typeface="+mn-cs"/>
        </a:defRPr>
      </a:lvl8pPr>
      <a:lvl9pPr marL="1946275" indent="0" algn="l" defTabSz="914400" rtl="0" eaLnBrk="1" latinLnBrk="0" hangingPunct="1">
        <a:spcBef>
          <a:spcPct val="20000"/>
        </a:spcBef>
        <a:buClr>
          <a:schemeClr val="tx1">
            <a:lumMod val="75000"/>
            <a:lumOff val="25000"/>
          </a:schemeClr>
        </a:buClr>
        <a:buFont typeface="Arial" pitchFamily="34" charset="0"/>
        <a:buNone/>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5975" y="1968388"/>
            <a:ext cx="7342188" cy="1924050"/>
          </a:xfrm>
        </p:spPr>
        <p:txBody>
          <a:bodyPr/>
          <a:lstStyle/>
          <a:p>
            <a:r>
              <a:rPr lang="en-US" sz="4500" dirty="0" smtClean="0"/>
              <a:t>1.2 </a:t>
            </a:r>
            <a:r>
              <a:rPr lang="en-US" sz="4500" dirty="0" err="1" smtClean="0"/>
              <a:t>Ég</a:t>
            </a:r>
            <a:r>
              <a:rPr lang="en-US" sz="4500" dirty="0" smtClean="0"/>
              <a:t> </a:t>
            </a:r>
            <a:r>
              <a:rPr lang="en-US" sz="4500" dirty="0" err="1" smtClean="0"/>
              <a:t>og</a:t>
            </a:r>
            <a:r>
              <a:rPr lang="en-US" sz="4500" dirty="0" smtClean="0"/>
              <a:t> </a:t>
            </a:r>
            <a:r>
              <a:rPr lang="en-US" sz="4500" dirty="0" err="1" smtClean="0"/>
              <a:t>hinir</a:t>
            </a:r>
            <a:endParaRPr lang="en-US" sz="4500" dirty="0"/>
          </a:p>
        </p:txBody>
      </p:sp>
      <p:sp>
        <p:nvSpPr>
          <p:cNvPr id="3" name="Subtitle 2"/>
          <p:cNvSpPr>
            <a:spLocks noGrp="1"/>
          </p:cNvSpPr>
          <p:nvPr>
            <p:ph type="subTitle" idx="1"/>
          </p:nvPr>
        </p:nvSpPr>
        <p:spPr>
          <a:xfrm>
            <a:off x="1274629" y="2507700"/>
            <a:ext cx="3352799" cy="568753"/>
          </a:xfrm>
        </p:spPr>
        <p:txBody>
          <a:bodyPr>
            <a:normAutofit/>
          </a:bodyPr>
          <a:lstStyle/>
          <a:p>
            <a:r>
              <a:rPr lang="en-US" sz="2400" dirty="0" smtClean="0"/>
              <a:t>1. </a:t>
            </a:r>
            <a:r>
              <a:rPr lang="en-US" sz="2400" dirty="0" err="1" smtClean="0"/>
              <a:t>hluti</a:t>
            </a:r>
            <a:r>
              <a:rPr lang="en-US" sz="2400" dirty="0" smtClean="0"/>
              <a:t> - </a:t>
            </a:r>
            <a:r>
              <a:rPr lang="en-US" sz="2400" dirty="0" err="1" smtClean="0"/>
              <a:t>Sjálfsmyndin</a:t>
            </a:r>
            <a:endParaRPr lang="en-US" sz="2400" dirty="0"/>
          </a:p>
        </p:txBody>
      </p:sp>
      <p:pic>
        <p:nvPicPr>
          <p:cNvPr id="4" name="Picture 3" descr="fjolskylda.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63044" y="1400783"/>
            <a:ext cx="2932094" cy="4160682"/>
          </a:xfrm>
          <a:prstGeom prst="rect">
            <a:avLst/>
          </a:prstGeom>
        </p:spPr>
      </p:pic>
    </p:spTree>
    <p:extLst>
      <p:ext uri="{BB962C8B-B14F-4D97-AF65-F5344CB8AC3E}">
        <p14:creationId xmlns:p14="http://schemas.microsoft.com/office/powerpoint/2010/main" val="11952213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Hópar</a:t>
            </a:r>
            <a:r>
              <a:rPr lang="en-US" sz="4300" dirty="0" smtClean="0"/>
              <a:t> (</a:t>
            </a:r>
            <a:r>
              <a:rPr lang="en-US" sz="4300" dirty="0" err="1" smtClean="0"/>
              <a:t>bls</a:t>
            </a:r>
            <a:r>
              <a:rPr lang="en-US" sz="4300" dirty="0" smtClean="0"/>
              <a:t>. 30)</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Einstaklingar sem hafa samskipti sín á milli mynda hóp. Samskiptin fara venjulega eftir væntingum sem einstaklingar í hópnum hafa hver til annars.</a:t>
            </a:r>
          </a:p>
          <a:p>
            <a:pPr>
              <a:buFont typeface="Arial" pitchFamily="34" charset="0"/>
              <a:buChar char="•"/>
            </a:pPr>
            <a:r>
              <a:rPr lang="is-IS" dirty="0" smtClean="0"/>
              <a:t> Hópur er ólíkur </a:t>
            </a:r>
            <a:r>
              <a:rPr lang="is-IS" b="1" dirty="0" smtClean="0"/>
              <a:t>þyrpingu, </a:t>
            </a:r>
            <a:r>
              <a:rPr lang="is-IS" dirty="0" smtClean="0"/>
              <a:t>en með þyrpingu er átt við fólk sem af tilviljun er statt á sama stað á sama tíma. </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Hópar</a:t>
            </a:r>
            <a:r>
              <a:rPr lang="en-US" sz="4300" dirty="0" smtClean="0"/>
              <a:t> (</a:t>
            </a:r>
            <a:r>
              <a:rPr lang="en-US" sz="4300" dirty="0" err="1" smtClean="0"/>
              <a:t>bls</a:t>
            </a:r>
            <a:r>
              <a:rPr lang="en-US" sz="4300" dirty="0" smtClean="0"/>
              <a:t>. 31)</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Hópar eru venjulega flokkaðir í tvennt eftir því hvernig samskipti innan þeirra fara fram:</a:t>
            </a:r>
          </a:p>
          <a:p>
            <a:pPr>
              <a:buFont typeface="Arial" pitchFamily="34" charset="0"/>
              <a:buChar char="•"/>
            </a:pPr>
            <a:r>
              <a:rPr lang="is-IS" dirty="0" smtClean="0"/>
              <a:t> </a:t>
            </a:r>
            <a:r>
              <a:rPr lang="is-IS" b="1" dirty="0" smtClean="0"/>
              <a:t>Frumhópar</a:t>
            </a:r>
            <a:r>
              <a:rPr lang="is-IS" dirty="0" smtClean="0"/>
              <a:t>: Litlir hópar. Samskipti innan þeirra eru náin, óformleg og vara lengi. </a:t>
            </a:r>
          </a:p>
          <a:p>
            <a:pPr marL="0" lvl="1">
              <a:spcBef>
                <a:spcPts val="2000"/>
              </a:spcBef>
              <a:buClr>
                <a:schemeClr val="tx1">
                  <a:lumMod val="75000"/>
                  <a:lumOff val="25000"/>
                </a:schemeClr>
              </a:buClr>
              <a:buFont typeface="Wingdings" pitchFamily="2" charset="2"/>
              <a:buChar char="§"/>
            </a:pPr>
            <a:r>
              <a:rPr lang="is-IS" sz="2400" dirty="0" smtClean="0"/>
              <a:t> </a:t>
            </a:r>
            <a:r>
              <a:rPr lang="is-IS" dirty="0" smtClean="0"/>
              <a:t>Dæmi: Fjölskyldur, vinir</a:t>
            </a:r>
          </a:p>
          <a:p>
            <a:pPr>
              <a:buFont typeface="Wingdings" pitchFamily="2" charset="2"/>
              <a:buChar char="§"/>
            </a:pPr>
            <a:endParaRPr lang="is-IS" sz="2400" dirty="0" smtClean="0"/>
          </a:p>
          <a:p>
            <a:pPr>
              <a:buFont typeface="Arial" pitchFamily="34" charset="0"/>
              <a:buChar char="•"/>
            </a:pPr>
            <a:endParaRPr lang="is-IS" dirty="0" smtClean="0"/>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Hópar</a:t>
            </a:r>
            <a:r>
              <a:rPr lang="en-US" sz="4300" dirty="0" smtClean="0"/>
              <a:t> (</a:t>
            </a:r>
            <a:r>
              <a:rPr lang="en-US" sz="4300" dirty="0" err="1" smtClean="0"/>
              <a:t>bls</a:t>
            </a:r>
            <a:r>
              <a:rPr lang="en-US" sz="4300" dirty="0" smtClean="0"/>
              <a:t>. 31)</a:t>
            </a:r>
            <a:endParaRPr lang="en-US" sz="4300" dirty="0"/>
          </a:p>
        </p:txBody>
      </p:sp>
      <p:sp>
        <p:nvSpPr>
          <p:cNvPr id="3" name="Content Placeholder 2"/>
          <p:cNvSpPr>
            <a:spLocks noGrp="1"/>
          </p:cNvSpPr>
          <p:nvPr>
            <p:ph idx="1"/>
          </p:nvPr>
        </p:nvSpPr>
        <p:spPr>
          <a:xfrm>
            <a:off x="427146" y="2133601"/>
            <a:ext cx="8223398" cy="3931920"/>
          </a:xfrm>
        </p:spPr>
        <p:txBody>
          <a:bodyPr>
            <a:normAutofit lnSpcReduction="10000"/>
          </a:bodyPr>
          <a:lstStyle/>
          <a:p>
            <a:pPr>
              <a:buFont typeface="Arial" pitchFamily="34" charset="0"/>
              <a:buChar char="•"/>
            </a:pPr>
            <a:r>
              <a:rPr lang="en-US" dirty="0" smtClean="0"/>
              <a:t> </a:t>
            </a:r>
            <a:r>
              <a:rPr lang="is-IS" b="1" dirty="0" smtClean="0"/>
              <a:t>Fjarhópar</a:t>
            </a:r>
            <a:r>
              <a:rPr lang="is-IS" dirty="0" smtClean="0"/>
              <a:t>: Fólk á fremur stutt, ópersónu-leg samskipti sín á milli og veit lítil sem engin deili hvert á öðru. Fjarhópar eru yfirleitt myndaðir til að ná ákveðnu markmiði og eru samskipti innan þeirra mótuð af því.</a:t>
            </a:r>
            <a:endParaRPr lang="is-IS" sz="2400" dirty="0" smtClean="0"/>
          </a:p>
          <a:p>
            <a:pPr marL="0" lvl="1">
              <a:spcBef>
                <a:spcPts val="2000"/>
              </a:spcBef>
              <a:buClr>
                <a:schemeClr val="tx1">
                  <a:lumMod val="75000"/>
                  <a:lumOff val="25000"/>
                </a:schemeClr>
              </a:buClr>
              <a:buFont typeface="Wingdings" pitchFamily="2" charset="2"/>
              <a:buChar char="§"/>
            </a:pPr>
            <a:r>
              <a:rPr lang="is-IS" sz="2400" dirty="0" smtClean="0"/>
              <a:t> </a:t>
            </a:r>
            <a:r>
              <a:rPr lang="is-IS" dirty="0" smtClean="0"/>
              <a:t>Dæmi: Krakkar í öðrum árgöngum í þínum skóla, Fjésbók (Facebook) </a:t>
            </a:r>
          </a:p>
          <a:p>
            <a:pPr>
              <a:buFont typeface="Wingdings" pitchFamily="2" charset="2"/>
              <a:buChar char="§"/>
            </a:pPr>
            <a:endParaRPr lang="is-IS" sz="2400" dirty="0" smtClean="0"/>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Félagslegir</a:t>
            </a:r>
            <a:r>
              <a:rPr lang="en-US" sz="4300" dirty="0" smtClean="0"/>
              <a:t> </a:t>
            </a:r>
            <a:r>
              <a:rPr lang="en-US" sz="4300" dirty="0" err="1" smtClean="0"/>
              <a:t>rammar</a:t>
            </a:r>
            <a:r>
              <a:rPr lang="en-US" sz="4300" dirty="0" smtClean="0"/>
              <a:t> (</a:t>
            </a:r>
            <a:r>
              <a:rPr lang="en-US" sz="4300" dirty="0" err="1" smtClean="0"/>
              <a:t>bls</a:t>
            </a:r>
            <a:r>
              <a:rPr lang="en-US" sz="4300" dirty="0" smtClean="0"/>
              <a:t>. 31)</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Við tilheyrum mörgum misstórum hópum, sumir raðast hver utan á annan en aðrir skarast. </a:t>
            </a:r>
            <a:endParaRPr lang="is-IS" sz="2400" dirty="0" smtClean="0"/>
          </a:p>
          <a:p>
            <a:pPr marL="0" lvl="1">
              <a:spcBef>
                <a:spcPts val="2000"/>
              </a:spcBef>
              <a:buClr>
                <a:schemeClr val="tx1">
                  <a:lumMod val="75000"/>
                  <a:lumOff val="25000"/>
                </a:schemeClr>
              </a:buClr>
              <a:buFont typeface="Wingdings" pitchFamily="2" charset="2"/>
              <a:buChar char="§"/>
            </a:pPr>
            <a:r>
              <a:rPr lang="is-IS" sz="2400" dirty="0" smtClean="0"/>
              <a:t> </a:t>
            </a:r>
            <a:r>
              <a:rPr lang="is-IS" sz="2800" dirty="0" smtClean="0"/>
              <a:t>Minnsti hópurinn í lífi þínu er fjölskyldan, svo kemur bekkurinn, skólinn og sveitarfélagið. Ysti hópurinn er alheimssamfélagið (sjá mynd 1.1. bls. 32).</a:t>
            </a:r>
          </a:p>
          <a:p>
            <a:pPr>
              <a:buFont typeface="Wingdings" pitchFamily="2" charset="2"/>
              <a:buChar char="§"/>
            </a:pPr>
            <a:endParaRPr lang="is-IS" sz="2400" dirty="0" smtClean="0"/>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Félagslegir</a:t>
            </a:r>
            <a:r>
              <a:rPr lang="en-US" sz="4300" dirty="0" smtClean="0"/>
              <a:t> </a:t>
            </a:r>
            <a:r>
              <a:rPr lang="en-US" sz="4300" dirty="0" err="1" smtClean="0"/>
              <a:t>rammar</a:t>
            </a:r>
            <a:r>
              <a:rPr lang="en-US" sz="4300" dirty="0" smtClean="0"/>
              <a:t> (</a:t>
            </a:r>
            <a:r>
              <a:rPr lang="en-US" sz="4300" dirty="0" err="1" smtClean="0"/>
              <a:t>bls</a:t>
            </a:r>
            <a:r>
              <a:rPr lang="en-US" sz="4300" dirty="0" smtClean="0"/>
              <a:t>. 31)</a:t>
            </a:r>
            <a:endParaRPr lang="en-US" sz="4300" dirty="0"/>
          </a:p>
        </p:txBody>
      </p:sp>
      <p:sp>
        <p:nvSpPr>
          <p:cNvPr id="3" name="Content Placeholder 2"/>
          <p:cNvSpPr>
            <a:spLocks noGrp="1"/>
          </p:cNvSpPr>
          <p:nvPr>
            <p:ph idx="1"/>
          </p:nvPr>
        </p:nvSpPr>
        <p:spPr>
          <a:xfrm>
            <a:off x="427145" y="2133601"/>
            <a:ext cx="8223399" cy="3931920"/>
          </a:xfrm>
        </p:spPr>
        <p:txBody>
          <a:bodyPr>
            <a:normAutofit/>
          </a:bodyPr>
          <a:lstStyle/>
          <a:p>
            <a:pPr>
              <a:buFont typeface="Arial" pitchFamily="34" charset="0"/>
              <a:buChar char="•"/>
            </a:pPr>
            <a:r>
              <a:rPr lang="en-US" dirty="0" smtClean="0"/>
              <a:t> </a:t>
            </a:r>
            <a:r>
              <a:rPr lang="is-IS" dirty="0" smtClean="0"/>
              <a:t>Hópar sem þú tilheyrir eru mikilvægir því þeir einkenna þig og hafa áhrif á hver og hvernig þú ert.  </a:t>
            </a:r>
            <a:endParaRPr lang="is-IS" sz="2400" dirty="0" smtClean="0"/>
          </a:p>
          <a:p>
            <a:pPr marL="0" lvl="1">
              <a:spcBef>
                <a:spcPts val="2000"/>
              </a:spcBef>
              <a:buClr>
                <a:schemeClr val="tx1">
                  <a:lumMod val="75000"/>
                  <a:lumOff val="25000"/>
                </a:schemeClr>
              </a:buClr>
              <a:buFont typeface="Wingdings" pitchFamily="2" charset="2"/>
              <a:buChar char="§"/>
            </a:pPr>
            <a:r>
              <a:rPr lang="is-IS" sz="2400" dirty="0" smtClean="0"/>
              <a:t> Þú „bergmálar“ hópana sem þú tilheyrir. </a:t>
            </a:r>
          </a:p>
          <a:p>
            <a:pPr>
              <a:buFont typeface="Wingdings" pitchFamily="2" charset="2"/>
              <a:buChar char="§"/>
            </a:pPr>
            <a:endParaRPr lang="is-IS" sz="2400" dirty="0" smtClean="0"/>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Félagslegir</a:t>
            </a:r>
            <a:r>
              <a:rPr lang="en-US" sz="4300" dirty="0" smtClean="0"/>
              <a:t> </a:t>
            </a:r>
            <a:r>
              <a:rPr lang="en-US" sz="4300" dirty="0" err="1" smtClean="0"/>
              <a:t>rammar</a:t>
            </a:r>
            <a:r>
              <a:rPr lang="en-US" sz="4300" dirty="0" smtClean="0"/>
              <a:t> (</a:t>
            </a:r>
            <a:r>
              <a:rPr lang="en-US" sz="4300" dirty="0" err="1" smtClean="0"/>
              <a:t>bls</a:t>
            </a:r>
            <a:r>
              <a:rPr lang="en-US" sz="4300" dirty="0" smtClean="0"/>
              <a:t>. 32)</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Sumir hópar sem þú tilheyrir liggja hver utan á öðrum. Dæmi: Íslenska þjóðin telur allar fjölskyldur landsins, líka þína.</a:t>
            </a:r>
          </a:p>
          <a:p>
            <a:pPr>
              <a:buFont typeface="Arial" pitchFamily="34" charset="0"/>
              <a:buChar char="•"/>
            </a:pPr>
            <a:r>
              <a:rPr lang="is-IS" dirty="0" smtClean="0"/>
              <a:t> Aðrir hópar sem þú tilheyrir skarast. Dæmi: Þú átt heima á ákveðnum stað/landi en átt margt sameiginlegt með unglingum annars staðar í heiminum.</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Vinir</a:t>
            </a:r>
            <a:r>
              <a:rPr lang="en-US" sz="4300" dirty="0" smtClean="0"/>
              <a:t> </a:t>
            </a:r>
            <a:r>
              <a:rPr lang="en-US" sz="4300" dirty="0" err="1" smtClean="0"/>
              <a:t>og</a:t>
            </a:r>
            <a:r>
              <a:rPr lang="en-US" sz="4300" dirty="0" smtClean="0"/>
              <a:t> </a:t>
            </a:r>
            <a:r>
              <a:rPr lang="en-US" sz="4300" dirty="0" err="1" smtClean="0"/>
              <a:t>vinátta</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Á unglingsárum skipta vinir oft meira máli en fjölskyldan.</a:t>
            </a:r>
          </a:p>
          <a:p>
            <a:pPr>
              <a:buFont typeface="Wingdings" pitchFamily="2" charset="2"/>
              <a:buChar char="§"/>
            </a:pPr>
            <a:r>
              <a:rPr lang="is-IS" sz="2800" dirty="0" smtClean="0"/>
              <a:t> Þú lærir að vera hluti af hópi með vinum þínum.</a:t>
            </a:r>
          </a:p>
          <a:p>
            <a:pPr>
              <a:buFont typeface="Wingdings" pitchFamily="2" charset="2"/>
              <a:buChar char="§"/>
            </a:pPr>
            <a:r>
              <a:rPr lang="is-IS" sz="2800" dirty="0" smtClean="0"/>
              <a:t> Við lok unglingsáranna hafa flestir myndað sterk og varanleg vináttusambönd.</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Vinir</a:t>
            </a:r>
            <a:r>
              <a:rPr lang="en-US" sz="4300" dirty="0" smtClean="0"/>
              <a:t> </a:t>
            </a:r>
            <a:r>
              <a:rPr lang="en-US" sz="4300" dirty="0" err="1" smtClean="0"/>
              <a:t>og</a:t>
            </a:r>
            <a:r>
              <a:rPr lang="en-US" sz="4300" dirty="0" smtClean="0"/>
              <a:t> </a:t>
            </a:r>
            <a:r>
              <a:rPr lang="en-US" sz="4300" dirty="0" err="1" smtClean="0"/>
              <a:t>vinátta</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b="1" dirty="0" smtClean="0"/>
              <a:t>Stelpur</a:t>
            </a:r>
            <a:r>
              <a:rPr lang="is-IS" dirty="0" smtClean="0"/>
              <a:t>:</a:t>
            </a:r>
            <a:r>
              <a:rPr lang="is-IS" b="1" dirty="0" smtClean="0"/>
              <a:t> </a:t>
            </a:r>
            <a:r>
              <a:rPr lang="is-IS" dirty="0" smtClean="0"/>
              <a:t>Mynda gjarnan eitt eða tvö náin trúnaðarsambönd sem aðrir eiga ekki aðgang að.</a:t>
            </a:r>
          </a:p>
          <a:p>
            <a:pPr>
              <a:buFont typeface="Arial" pitchFamily="34" charset="0"/>
              <a:buChar char="•"/>
            </a:pPr>
            <a:r>
              <a:rPr lang="is-IS" dirty="0" smtClean="0"/>
              <a:t> </a:t>
            </a:r>
            <a:r>
              <a:rPr lang="is-IS" b="1" dirty="0" smtClean="0"/>
              <a:t>Strákar</a:t>
            </a:r>
            <a:r>
              <a:rPr lang="is-IS" dirty="0" smtClean="0"/>
              <a:t>:</a:t>
            </a:r>
            <a:r>
              <a:rPr lang="is-IS" b="1" dirty="0" smtClean="0"/>
              <a:t> </a:t>
            </a:r>
            <a:r>
              <a:rPr lang="is-IS" dirty="0" smtClean="0"/>
              <a:t>Vináttusambönd milli þeirra eru ekki eins sterk og hjá stelpunum. Þeim finnst mikilvægara að vera viðurkenndir meðlimir hóps en að eiga besta vin.</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Vinir</a:t>
            </a:r>
            <a:r>
              <a:rPr lang="en-US" sz="4300" dirty="0" smtClean="0"/>
              <a:t> </a:t>
            </a:r>
            <a:r>
              <a:rPr lang="en-US" sz="4300" dirty="0" err="1" smtClean="0"/>
              <a:t>og</a:t>
            </a:r>
            <a:r>
              <a:rPr lang="en-US" sz="4300" dirty="0" smtClean="0"/>
              <a:t> </a:t>
            </a:r>
            <a:r>
              <a:rPr lang="en-US" sz="4300" dirty="0" err="1" smtClean="0"/>
              <a:t>vinátta</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Ertu sammála lýsingunum um vináttu stráka annars vegar og stelpna hins vegar sem fjallað er um á bls. 33?</a:t>
            </a:r>
          </a:p>
          <a:p>
            <a:pPr marL="0" lvl="1">
              <a:spcBef>
                <a:spcPts val="2000"/>
              </a:spcBef>
              <a:buClr>
                <a:schemeClr val="tx1">
                  <a:lumMod val="75000"/>
                  <a:lumOff val="25000"/>
                </a:schemeClr>
              </a:buClr>
              <a:buFont typeface="Wingdings" pitchFamily="2" charset="2"/>
              <a:buChar char="§"/>
            </a:pPr>
            <a:r>
              <a:rPr lang="is-IS" sz="2800" dirty="0" smtClean="0"/>
              <a:t> Lýstu þínum vinahópi. Hver er munurinn á vini og kunningja?</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Vinir</a:t>
            </a:r>
            <a:r>
              <a:rPr lang="en-US" sz="4300" dirty="0" smtClean="0"/>
              <a:t> </a:t>
            </a:r>
            <a:r>
              <a:rPr lang="en-US" sz="4300" dirty="0" err="1" smtClean="0"/>
              <a:t>og</a:t>
            </a:r>
            <a:r>
              <a:rPr lang="en-US" sz="4300" dirty="0" smtClean="0"/>
              <a:t> </a:t>
            </a:r>
            <a:r>
              <a:rPr lang="en-US" sz="4300" dirty="0" err="1" smtClean="0"/>
              <a:t>vinátta</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lnSpcReduction="10000"/>
          </a:bodyPr>
          <a:lstStyle/>
          <a:p>
            <a:pPr>
              <a:buFont typeface="Arial" pitchFamily="34" charset="0"/>
              <a:buChar char="•"/>
            </a:pPr>
            <a:r>
              <a:rPr lang="en-US" dirty="0" smtClean="0"/>
              <a:t> </a:t>
            </a:r>
            <a:r>
              <a:rPr lang="is-IS" dirty="0" smtClean="0"/>
              <a:t>Við 14-15 ára aldur fara að myndast fjölmennari hópar sem bæði kynin eiga aðild að og þar myndast oftast fyrstu parasamböndin. </a:t>
            </a:r>
          </a:p>
          <a:p>
            <a:pPr marL="0" lvl="1">
              <a:spcBef>
                <a:spcPts val="2000"/>
              </a:spcBef>
              <a:buClr>
                <a:schemeClr val="tx1">
                  <a:lumMod val="75000"/>
                  <a:lumOff val="25000"/>
                </a:schemeClr>
              </a:buClr>
              <a:buFont typeface="Wingdings" pitchFamily="2" charset="2"/>
              <a:buChar char="§"/>
            </a:pPr>
            <a:r>
              <a:rPr lang="is-IS" sz="2800" dirty="0" smtClean="0"/>
              <a:t> Finnst þér að það ætti að setja einhverjar reglur um hvenær unglingar mega stofna til parasambanda (t.d. út frá aldri)? Rökstyddu svarið.</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hlutverk</a:t>
            </a:r>
            <a:endParaRPr lang="en-US" sz="4300" dirty="0"/>
          </a:p>
        </p:txBody>
      </p:sp>
      <p:sp>
        <p:nvSpPr>
          <p:cNvPr id="3" name="Content Placeholder 2"/>
          <p:cNvSpPr>
            <a:spLocks noGrp="1"/>
          </p:cNvSpPr>
          <p:nvPr>
            <p:ph idx="1"/>
          </p:nvPr>
        </p:nvSpPr>
        <p:spPr>
          <a:xfrm>
            <a:off x="427146" y="2133601"/>
            <a:ext cx="8223398" cy="3931920"/>
          </a:xfrm>
        </p:spPr>
        <p:txBody>
          <a:bodyPr/>
          <a:lstStyle/>
          <a:p>
            <a:pPr>
              <a:buFont typeface="Arial" pitchFamily="34" charset="0"/>
              <a:buChar char="•"/>
            </a:pPr>
            <a:r>
              <a:rPr lang="en-US" dirty="0" smtClean="0"/>
              <a:t> </a:t>
            </a:r>
            <a:r>
              <a:rPr lang="is-IS" dirty="0" smtClean="0"/>
              <a:t>Hlutverkin sem þú hefur í raunveru-leikanum segja til um hvernig aðrir vænta þess að þú hegðir þér. </a:t>
            </a:r>
          </a:p>
          <a:p>
            <a:pPr>
              <a:buFont typeface="Arial" pitchFamily="34" charset="0"/>
              <a:buChar char="•"/>
            </a:pPr>
            <a:r>
              <a:rPr lang="is-IS" dirty="0" smtClean="0"/>
              <a:t> Hlutverkin segja einnig til um hvernig þú væntir þess að aðrir hegði sér.</a:t>
            </a:r>
          </a:p>
          <a:p>
            <a:pPr>
              <a:buFont typeface="Arial" pitchFamily="34" charset="0"/>
              <a:buChar char="•"/>
            </a:pPr>
            <a:endParaRPr lang="en-US" dirty="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Kossar</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Kossar menningartengdir, á sumum svæðum kyssist fólk t.d. ekki. </a:t>
            </a:r>
          </a:p>
          <a:p>
            <a:pPr>
              <a:buFont typeface="Arial" pitchFamily="34" charset="0"/>
              <a:buChar char="•"/>
            </a:pPr>
            <a:r>
              <a:rPr lang="is-IS" dirty="0" smtClean="0"/>
              <a:t> Af hverju kyssist fólk?</a:t>
            </a:r>
            <a:endParaRPr lang="is-IS" sz="2800" dirty="0" smtClean="0"/>
          </a:p>
          <a:p>
            <a:pPr>
              <a:buFont typeface="Wingdings" pitchFamily="2" charset="2"/>
              <a:buChar char="§"/>
            </a:pPr>
            <a:r>
              <a:rPr lang="is-IS" sz="2400" dirty="0" smtClean="0"/>
              <a:t> Kossar geta haft kynferðisleg áhrif.</a:t>
            </a:r>
          </a:p>
          <a:p>
            <a:pPr marL="0" lvl="1">
              <a:spcBef>
                <a:spcPts val="2000"/>
              </a:spcBef>
              <a:buClr>
                <a:schemeClr val="tx1">
                  <a:lumMod val="75000"/>
                  <a:lumOff val="25000"/>
                </a:schemeClr>
              </a:buClr>
              <a:buFont typeface="Wingdings" pitchFamily="2" charset="2"/>
              <a:buChar char="§"/>
            </a:pPr>
            <a:r>
              <a:rPr lang="is-IS" sz="2400" dirty="0" smtClean="0"/>
              <a:t> Kossar eru notaðir til að sýna væntumþykju og til að styrkja tengsl milli fólks.</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Kossar</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Sumir atferlisfræðingar (þeir sem kanna hegðun manna og dýra) telja að kossar hafi þróast frá þeirri útbreiddu hegðun dýra að þefa hvert af öðru.</a:t>
            </a:r>
          </a:p>
          <a:p>
            <a:pPr>
              <a:buFont typeface="Arial" pitchFamily="34" charset="0"/>
              <a:buChar char="•"/>
            </a:pPr>
            <a:r>
              <a:rPr lang="is-IS" dirty="0" smtClean="0"/>
              <a:t> Inúítar heilsast gjarnan með því að núa saman nefjum. Prófaðu þá aðferð næst þegar þú ætlar að kyssa einhvern.</a:t>
            </a:r>
          </a:p>
          <a:p>
            <a:pPr>
              <a:buFont typeface="Arial" pitchFamily="34" charset="0"/>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Kynhlutverk</a:t>
            </a:r>
            <a:r>
              <a:rPr lang="en-US" sz="4300" dirty="0" smtClean="0"/>
              <a:t> (</a:t>
            </a:r>
            <a:r>
              <a:rPr lang="en-US" sz="4300" dirty="0" err="1" smtClean="0"/>
              <a:t>bls</a:t>
            </a:r>
            <a:r>
              <a:rPr lang="en-US" sz="4300" dirty="0" smtClean="0"/>
              <a:t>. 33)</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Kynhlutverk eru allar þær væntingar sem gerðar eru til einstaklinga út frá kynferði þeirra. Þau eru ein af mikilvægustu og áhrifaríkustu hlutverkum sem við höfum.</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Af hverju leika strákar og stelpur ólík kynhlutverk? Hvaða hegðun eða atriði einkenna frekar stráka en stelpur hér á landi? Heldur þú að þessi einkenni séu þau sömu alls staðar á landinu/alls staðar í heiminum?</a:t>
            </a:r>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Kynhlutverk</a:t>
            </a:r>
            <a:r>
              <a:rPr lang="en-US" sz="4300" dirty="0" smtClean="0"/>
              <a:t> (</a:t>
            </a:r>
            <a:r>
              <a:rPr lang="en-US" sz="4300" dirty="0" err="1" smtClean="0"/>
              <a:t>bls</a:t>
            </a:r>
            <a:r>
              <a:rPr lang="en-US" sz="4300" dirty="0" smtClean="0"/>
              <a:t>. 34)</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Flestar </a:t>
            </a:r>
            <a:r>
              <a:rPr lang="is-IS" b="1" dirty="0" smtClean="0"/>
              <a:t>kynbundnar væntingar</a:t>
            </a:r>
            <a:r>
              <a:rPr lang="is-IS" dirty="0" smtClean="0"/>
              <a:t> lærum við af foreldrum okkar. Litlar stelpur herma eftir mömmu sinni og litlir strákar herma eftir pabba sínum. </a:t>
            </a:r>
          </a:p>
          <a:p>
            <a:pPr marL="0" lvl="1">
              <a:spcBef>
                <a:spcPts val="2000"/>
              </a:spcBef>
              <a:buClr>
                <a:schemeClr val="tx1">
                  <a:lumMod val="75000"/>
                  <a:lumOff val="25000"/>
                </a:schemeClr>
              </a:buClr>
              <a:buFont typeface="Wingdings" pitchFamily="2" charset="2"/>
              <a:buChar char="§"/>
            </a:pPr>
            <a:r>
              <a:rPr lang="is-IS" sz="2800" dirty="0" smtClean="0"/>
              <a:t> </a:t>
            </a:r>
            <a:r>
              <a:rPr lang="is-IS" sz="2400" dirty="0" smtClean="0"/>
              <a:t>Sum kynhlutverk eru líffræðilega ákvörðuð en flest þeirra eru lærð. Með því er átt við að samfélagið kennir okkur hvernig við eigum að hegða okkur miðað við kyn. Kynhlutverk eru breytileg eftir menningarheimum.</a:t>
            </a:r>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Erfðir</a:t>
            </a:r>
            <a:r>
              <a:rPr lang="en-US" sz="4300" dirty="0" smtClean="0"/>
              <a:t> </a:t>
            </a:r>
            <a:r>
              <a:rPr lang="en-US" sz="4300" dirty="0" err="1" smtClean="0"/>
              <a:t>eða</a:t>
            </a:r>
            <a:r>
              <a:rPr lang="en-US" sz="4300" dirty="0" smtClean="0"/>
              <a:t> </a:t>
            </a:r>
            <a:r>
              <a:rPr lang="en-US" sz="4300" dirty="0" err="1" smtClean="0"/>
              <a:t>uppeldi</a:t>
            </a:r>
            <a:r>
              <a:rPr lang="en-US" sz="4300" dirty="0" smtClean="0"/>
              <a:t> (</a:t>
            </a:r>
            <a:r>
              <a:rPr lang="en-US" sz="4300" dirty="0" err="1" smtClean="0"/>
              <a:t>bls</a:t>
            </a:r>
            <a:r>
              <a:rPr lang="en-US" sz="4300" dirty="0" smtClean="0"/>
              <a:t>. 35)</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Við spurningunni um hvort erfðir eða uppeldi hafi meira að segja við að útskýra mótun þína og hvernig þú ert er ekki til neitt einfalt svar. </a:t>
            </a:r>
          </a:p>
          <a:p>
            <a:pPr>
              <a:buFont typeface="Arial" pitchFamily="34" charset="0"/>
              <a:buChar char="•"/>
            </a:pPr>
            <a:r>
              <a:rPr lang="is-IS" dirty="0" smtClean="0"/>
              <a:t> Mismunandi kröfur og væntingar til kynja snúast ekki bara um hvað þú gerir heldur líka um persónulega eiginleika.</a:t>
            </a:r>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Erfðir</a:t>
            </a:r>
            <a:r>
              <a:rPr lang="en-US" sz="4300" dirty="0" smtClean="0"/>
              <a:t> </a:t>
            </a:r>
            <a:r>
              <a:rPr lang="en-US" sz="4300" dirty="0" err="1" smtClean="0"/>
              <a:t>eða</a:t>
            </a:r>
            <a:r>
              <a:rPr lang="en-US" sz="4300" dirty="0" smtClean="0"/>
              <a:t> </a:t>
            </a:r>
            <a:r>
              <a:rPr lang="en-US" sz="4300" dirty="0" err="1" smtClean="0"/>
              <a:t>uppeldi</a:t>
            </a:r>
            <a:r>
              <a:rPr lang="en-US" sz="4300" dirty="0" smtClean="0"/>
              <a:t> (</a:t>
            </a:r>
            <a:r>
              <a:rPr lang="en-US" sz="4300" dirty="0" err="1" smtClean="0"/>
              <a:t>bls</a:t>
            </a:r>
            <a:r>
              <a:rPr lang="en-US" sz="4300" dirty="0" smtClean="0"/>
              <a:t>. 35)</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b="1" dirty="0" smtClean="0"/>
              <a:t>Staðalmyndir</a:t>
            </a:r>
            <a:r>
              <a:rPr lang="is-IS" dirty="0" smtClean="0"/>
              <a:t>: Einfaldar, yfirdrifnar og oft fordómafullar lýsingar um alla einstaklinga innan sérstaks hóps.</a:t>
            </a:r>
          </a:p>
          <a:p>
            <a:pPr>
              <a:buFont typeface="Wingdings" pitchFamily="2" charset="2"/>
              <a:buChar char="§"/>
            </a:pPr>
            <a:r>
              <a:rPr lang="is-IS" dirty="0" smtClean="0"/>
              <a:t> </a:t>
            </a:r>
            <a:r>
              <a:rPr lang="is-IS" sz="2400" b="1" dirty="0" smtClean="0"/>
              <a:t>Staðalmyndir um stráka</a:t>
            </a:r>
            <a:r>
              <a:rPr lang="is-IS" sz="2400" dirty="0" smtClean="0"/>
              <a:t>: ágengir, virkir, líkamlega sterkir.</a:t>
            </a:r>
          </a:p>
          <a:p>
            <a:pPr marL="0" lvl="1">
              <a:spcBef>
                <a:spcPts val="2000"/>
              </a:spcBef>
              <a:buClr>
                <a:schemeClr val="tx1">
                  <a:lumMod val="75000"/>
                  <a:lumOff val="25000"/>
                </a:schemeClr>
              </a:buClr>
              <a:buFont typeface="Wingdings" pitchFamily="2" charset="2"/>
              <a:buChar char="§"/>
            </a:pPr>
            <a:r>
              <a:rPr lang="is-IS" sz="2400" dirty="0" smtClean="0"/>
              <a:t> </a:t>
            </a:r>
            <a:r>
              <a:rPr lang="is-IS" sz="2400" b="1" dirty="0" smtClean="0"/>
              <a:t>Staðalmyndir um stelpur: </a:t>
            </a:r>
            <a:r>
              <a:rPr lang="is-IS" sz="2400" dirty="0" smtClean="0"/>
              <a:t>auðmjúkar, óframfærnar og fúsar til að laga sig að aðstæðum.</a:t>
            </a:r>
          </a:p>
          <a:p>
            <a:pPr>
              <a:buFont typeface="Wingdings" pitchFamily="2" charset="2"/>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Hluta</a:t>
            </a:r>
            <a:r>
              <a:rPr lang="en-US" sz="4300" dirty="0" smtClean="0"/>
              <a:t> 1.2 </a:t>
            </a:r>
            <a:r>
              <a:rPr lang="en-US" sz="4300" dirty="0" err="1" smtClean="0"/>
              <a:t>er</a:t>
            </a:r>
            <a:r>
              <a:rPr lang="en-US" sz="4300" dirty="0" smtClean="0"/>
              <a:t> </a:t>
            </a:r>
            <a:r>
              <a:rPr lang="en-US" sz="4300" dirty="0" err="1" smtClean="0"/>
              <a:t>lokið</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en-US" dirty="0" err="1" smtClean="0"/>
              <a:t>Hér</a:t>
            </a:r>
            <a:r>
              <a:rPr lang="en-US" dirty="0" smtClean="0"/>
              <a:t> </a:t>
            </a:r>
            <a:r>
              <a:rPr lang="en-US" dirty="0" err="1" smtClean="0"/>
              <a:t>lýkur</a:t>
            </a:r>
            <a:r>
              <a:rPr lang="en-US" dirty="0" smtClean="0"/>
              <a:t> </a:t>
            </a:r>
            <a:r>
              <a:rPr lang="en-US" dirty="0" err="1" smtClean="0"/>
              <a:t>glósum</a:t>
            </a:r>
            <a:r>
              <a:rPr lang="en-US" dirty="0" smtClean="0"/>
              <a:t> </a:t>
            </a:r>
            <a:r>
              <a:rPr lang="en-US" dirty="0" err="1" smtClean="0"/>
              <a:t>úr</a:t>
            </a:r>
            <a:r>
              <a:rPr lang="en-US" dirty="0" smtClean="0"/>
              <a:t> </a:t>
            </a:r>
            <a:r>
              <a:rPr lang="en-US" dirty="0" err="1" smtClean="0"/>
              <a:t>hluta</a:t>
            </a:r>
            <a:r>
              <a:rPr lang="en-US" dirty="0" smtClean="0"/>
              <a:t> 1.2</a:t>
            </a:r>
          </a:p>
          <a:p>
            <a:pPr>
              <a:buFont typeface="Arial" pitchFamily="34" charset="0"/>
              <a:buChar char="•"/>
            </a:pPr>
            <a:r>
              <a:rPr lang="en-US" dirty="0" smtClean="0"/>
              <a:t> </a:t>
            </a:r>
            <a:r>
              <a:rPr lang="is-IS" dirty="0" smtClean="0"/>
              <a:t>Nú áttu bara eftir að svara spurningunum á bls. 37 og 38.</a:t>
            </a:r>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hlutverk</a:t>
            </a:r>
            <a:endParaRPr lang="en-US" sz="4300" dirty="0"/>
          </a:p>
        </p:txBody>
      </p:sp>
      <p:sp>
        <p:nvSpPr>
          <p:cNvPr id="3" name="Content Placeholder 2"/>
          <p:cNvSpPr>
            <a:spLocks noGrp="1"/>
          </p:cNvSpPr>
          <p:nvPr>
            <p:ph idx="1"/>
          </p:nvPr>
        </p:nvSpPr>
        <p:spPr>
          <a:xfrm>
            <a:off x="427146" y="2133601"/>
            <a:ext cx="8223398" cy="3931920"/>
          </a:xfrm>
        </p:spPr>
        <p:txBody>
          <a:bodyPr/>
          <a:lstStyle/>
          <a:p>
            <a:pPr>
              <a:buFont typeface="Arial" pitchFamily="34" charset="0"/>
              <a:buChar char="•"/>
            </a:pPr>
            <a:r>
              <a:rPr lang="en-US" dirty="0" smtClean="0"/>
              <a:t> </a:t>
            </a:r>
            <a:r>
              <a:rPr lang="is-IS" dirty="0" smtClean="0"/>
              <a:t>Ef það væru engar leikreglur til að fara eftir myndi enginn vita hvernig hann/hún ættu að hegða sér í samskiptum við aðra. Samfélagið yrði óstarfhæft.</a:t>
            </a:r>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hlutverk</a:t>
            </a:r>
            <a:endParaRPr lang="en-US" sz="4300" dirty="0"/>
          </a:p>
        </p:txBody>
      </p:sp>
      <p:sp>
        <p:nvSpPr>
          <p:cNvPr id="3" name="Content Placeholder 2"/>
          <p:cNvSpPr>
            <a:spLocks noGrp="1"/>
          </p:cNvSpPr>
          <p:nvPr>
            <p:ph idx="1"/>
          </p:nvPr>
        </p:nvSpPr>
        <p:spPr>
          <a:xfrm>
            <a:off x="427146" y="2133601"/>
            <a:ext cx="8223398" cy="3931920"/>
          </a:xfrm>
        </p:spPr>
        <p:txBody>
          <a:bodyPr/>
          <a:lstStyle/>
          <a:p>
            <a:pPr>
              <a:buFont typeface="Arial" pitchFamily="34" charset="0"/>
              <a:buChar char="•"/>
            </a:pPr>
            <a:r>
              <a:rPr lang="en-US" dirty="0" smtClean="0"/>
              <a:t> </a:t>
            </a:r>
            <a:r>
              <a:rPr lang="is-IS" dirty="0" smtClean="0"/>
              <a:t>Þú hefur fjölmargar stöður og hlutverk sem þú leikur eftir mismunandi reglum.</a:t>
            </a:r>
          </a:p>
          <a:p>
            <a:pPr>
              <a:buFont typeface="Arial" pitchFamily="34" charset="0"/>
              <a:buChar char="•"/>
            </a:pPr>
            <a:r>
              <a:rPr lang="is-IS" dirty="0" smtClean="0"/>
              <a:t> Dæmi: bróðir/systir, frændi/frænka, nemandi ...</a:t>
            </a:r>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hlutverk</a:t>
            </a:r>
            <a:endParaRPr lang="en-US" sz="4300" dirty="0"/>
          </a:p>
        </p:txBody>
      </p:sp>
      <p:sp>
        <p:nvSpPr>
          <p:cNvPr id="3" name="Content Placeholder 2"/>
          <p:cNvSpPr>
            <a:spLocks noGrp="1"/>
          </p:cNvSpPr>
          <p:nvPr>
            <p:ph idx="1"/>
          </p:nvPr>
        </p:nvSpPr>
        <p:spPr>
          <a:xfrm>
            <a:off x="427146" y="2133601"/>
            <a:ext cx="8223398" cy="3931920"/>
          </a:xfrm>
        </p:spPr>
        <p:txBody>
          <a:bodyPr/>
          <a:lstStyle/>
          <a:p>
            <a:pPr>
              <a:buFont typeface="Arial" pitchFamily="34" charset="0"/>
              <a:buChar char="•"/>
            </a:pPr>
            <a:r>
              <a:rPr lang="en-US" dirty="0" smtClean="0"/>
              <a:t> </a:t>
            </a:r>
            <a:r>
              <a:rPr lang="is-IS" dirty="0" smtClean="0"/>
              <a:t>Til að rannsaka hvaða væntingar fylgja ólíkum hlutverkum getum við reynt að brjóta reglurnar sem fylgja hlutverkunum.</a:t>
            </a:r>
          </a:p>
          <a:p>
            <a:pPr>
              <a:buFont typeface="Arial" pitchFamily="34" charset="0"/>
              <a:buChar char="•"/>
            </a:pPr>
            <a:r>
              <a:rPr lang="is-IS" dirty="0" smtClean="0"/>
              <a:t> Athugaðu að fólk getur brugðist illa við ef þú brýtur reglur sem fylgja þeim hlutverkum sem þú leikur.</a:t>
            </a:r>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hlutverk</a:t>
            </a:r>
            <a:endParaRPr lang="en-US" sz="4300" dirty="0"/>
          </a:p>
        </p:txBody>
      </p:sp>
      <p:sp>
        <p:nvSpPr>
          <p:cNvPr id="3" name="Content Placeholder 2"/>
          <p:cNvSpPr>
            <a:spLocks noGrp="1"/>
          </p:cNvSpPr>
          <p:nvPr>
            <p:ph idx="1"/>
          </p:nvPr>
        </p:nvSpPr>
        <p:spPr>
          <a:xfrm>
            <a:off x="427146" y="2133601"/>
            <a:ext cx="8223398" cy="3931920"/>
          </a:xfrm>
        </p:spPr>
        <p:txBody>
          <a:bodyPr/>
          <a:lstStyle/>
          <a:p>
            <a:pPr>
              <a:buFont typeface="Arial" pitchFamily="34" charset="0"/>
              <a:buChar char="•"/>
            </a:pPr>
            <a:r>
              <a:rPr lang="en-US" dirty="0" smtClean="0"/>
              <a:t> </a:t>
            </a:r>
            <a:r>
              <a:rPr lang="is-IS" dirty="0" smtClean="0"/>
              <a:t>Staða og hlutverk eru eins og tvær hliðar á sama peningi.</a:t>
            </a:r>
          </a:p>
          <a:p>
            <a:pPr>
              <a:buFont typeface="Arial" pitchFamily="34" charset="0"/>
              <a:buChar char="•"/>
            </a:pPr>
            <a:r>
              <a:rPr lang="is-IS" dirty="0" smtClean="0"/>
              <a:t> Staða er kyrrstætt hugtak sem segir til um hver þú ert. Dæmi: nemandi.</a:t>
            </a:r>
          </a:p>
          <a:p>
            <a:pPr>
              <a:buFont typeface="Arial" pitchFamily="34" charset="0"/>
              <a:buChar char="•"/>
            </a:pPr>
            <a:r>
              <a:rPr lang="is-IS" dirty="0" smtClean="0"/>
              <a:t> Hlutverk: Þú verður að leika stöðuna. Dæmi: góður/slæmur nemandi.</a:t>
            </a:r>
          </a:p>
          <a:p>
            <a:pPr>
              <a:buFont typeface="Arial" pitchFamily="34" charset="0"/>
              <a:buChar char="•"/>
            </a:pPr>
            <a:endParaRPr lang="is-IS"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Félagsleg</a:t>
            </a:r>
            <a:r>
              <a:rPr lang="en-US" sz="4300" dirty="0" smtClean="0"/>
              <a:t> </a:t>
            </a:r>
            <a:r>
              <a:rPr lang="en-US" sz="4300" dirty="0" err="1" smtClean="0"/>
              <a:t>hlutverk</a:t>
            </a:r>
            <a:endParaRPr lang="en-US" sz="4300" dirty="0"/>
          </a:p>
        </p:txBody>
      </p:sp>
      <p:sp>
        <p:nvSpPr>
          <p:cNvPr id="3" name="Content Placeholder 2"/>
          <p:cNvSpPr>
            <a:spLocks noGrp="1"/>
          </p:cNvSpPr>
          <p:nvPr>
            <p:ph idx="1"/>
          </p:nvPr>
        </p:nvSpPr>
        <p:spPr>
          <a:xfrm>
            <a:off x="427146" y="2133601"/>
            <a:ext cx="8223398" cy="3931920"/>
          </a:xfrm>
        </p:spPr>
        <p:txBody>
          <a:bodyPr>
            <a:normAutofit lnSpcReduction="10000"/>
          </a:bodyPr>
          <a:lstStyle/>
          <a:p>
            <a:pPr>
              <a:buFont typeface="Arial" pitchFamily="34" charset="0"/>
              <a:buChar char="•"/>
            </a:pPr>
            <a:r>
              <a:rPr lang="en-US" dirty="0" smtClean="0"/>
              <a:t> </a:t>
            </a:r>
            <a:r>
              <a:rPr lang="is-IS" dirty="0" smtClean="0"/>
              <a:t>Í lífinu sjálfu eru engar nákvæmar reglur sem segja hvernig við eigum að leika stöðu. Hver og einn verður að leika sína stöðu/stöður af fingrum fram.</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Ef þú ferð út fyrir þau mörk sem teljast eðlileg fyrir stöðuna eru aðrir fljótir að senda þér skilaboð með ýmsum hætti (t.d. augnráði) um að svona geri maður ekki.</a:t>
            </a:r>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smtClean="0"/>
              <a:t>Í </a:t>
            </a:r>
            <a:r>
              <a:rPr lang="en-US" sz="4300" dirty="0" err="1" smtClean="0"/>
              <a:t>hringiðu</a:t>
            </a:r>
            <a:r>
              <a:rPr lang="en-US" sz="4300" dirty="0" smtClean="0"/>
              <a:t> </a:t>
            </a:r>
            <a:r>
              <a:rPr lang="en-US" sz="4300" dirty="0" err="1" smtClean="0"/>
              <a:t>væntinga</a:t>
            </a:r>
            <a:r>
              <a:rPr lang="en-US" sz="4300" dirty="0" smtClean="0"/>
              <a:t> (</a:t>
            </a:r>
            <a:r>
              <a:rPr lang="en-US" sz="4300" dirty="0" err="1" smtClean="0"/>
              <a:t>bls</a:t>
            </a:r>
            <a:r>
              <a:rPr lang="en-US" sz="4300" dirty="0" smtClean="0"/>
              <a:t>. 29)</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Á hverjum degi eru gerðar fjölmargar kröfur til þín – um hvað þú eigir að gera eð ekki að gera og hvernig þú eigir að hegða þér.</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Búðu til lista yfir nokkrar af þeim stöðum sem þú hefur og hvaða væntingar fylgja stöðunum.</a:t>
            </a:r>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smtClean="0"/>
              <a:t>Í </a:t>
            </a:r>
            <a:r>
              <a:rPr lang="en-US" sz="4300" dirty="0" err="1" smtClean="0"/>
              <a:t>hringiðu</a:t>
            </a:r>
            <a:r>
              <a:rPr lang="en-US" sz="4300" dirty="0" smtClean="0"/>
              <a:t> </a:t>
            </a:r>
            <a:r>
              <a:rPr lang="en-US" sz="4300" dirty="0" err="1" smtClean="0"/>
              <a:t>væntinga</a:t>
            </a:r>
            <a:r>
              <a:rPr lang="en-US" sz="4300" dirty="0" smtClean="0"/>
              <a:t> (</a:t>
            </a:r>
            <a:r>
              <a:rPr lang="en-US" sz="4300" dirty="0" err="1" smtClean="0"/>
              <a:t>bls</a:t>
            </a:r>
            <a:r>
              <a:rPr lang="en-US" sz="4300" dirty="0" smtClean="0"/>
              <a:t>. 29)</a:t>
            </a:r>
            <a:endParaRPr lang="en-US" sz="4300" dirty="0"/>
          </a:p>
        </p:txBody>
      </p:sp>
      <p:sp>
        <p:nvSpPr>
          <p:cNvPr id="3" name="Content Placeholder 2"/>
          <p:cNvSpPr>
            <a:spLocks noGrp="1"/>
          </p:cNvSpPr>
          <p:nvPr>
            <p:ph idx="1"/>
          </p:nvPr>
        </p:nvSpPr>
        <p:spPr>
          <a:xfrm>
            <a:off x="427146" y="2133601"/>
            <a:ext cx="8223398" cy="3931920"/>
          </a:xfrm>
        </p:spPr>
        <p:txBody>
          <a:bodyPr>
            <a:normAutofit/>
          </a:bodyPr>
          <a:lstStyle/>
          <a:p>
            <a:pPr>
              <a:buFont typeface="Arial" pitchFamily="34" charset="0"/>
              <a:buChar char="•"/>
            </a:pPr>
            <a:r>
              <a:rPr lang="en-US" dirty="0" smtClean="0"/>
              <a:t> </a:t>
            </a:r>
            <a:r>
              <a:rPr lang="is-IS" dirty="0" smtClean="0"/>
              <a:t>Sjálfsmynd þín hefur breyst töluvert frá því þú varst barn (bls. 30). Hvernig?</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Reyndu að svara eftirfarandi spurningum (eða hugsaðu um þær alla vega út frá þér): Hver ertu? Hvað viltu? Hvers vegna ertu eins og þú ert? Hver eru markmið þín? Hvað viltu vera? Hvernig finnst öðrum þú vera?</a:t>
            </a:r>
          </a:p>
          <a:p>
            <a:pPr marL="0" lvl="1">
              <a:spcBef>
                <a:spcPts val="2000"/>
              </a:spcBef>
              <a:buClr>
                <a:schemeClr val="tx1">
                  <a:lumMod val="75000"/>
                  <a:lumOff val="25000"/>
                </a:schemeClr>
              </a:buClr>
              <a:buFont typeface="Wingdings" pitchFamily="2" charset="2"/>
              <a:buChar char="§"/>
            </a:pPr>
            <a:endParaRPr lang="is-IS" sz="2800" dirty="0" smtClean="0"/>
          </a:p>
          <a:p>
            <a:pPr>
              <a:buFont typeface="Wingdings" pitchFamily="2" charset="2"/>
              <a:buChar char="§"/>
            </a:pPr>
            <a:endParaRPr lang="is-IS" sz="2800" b="1" dirty="0" smtClean="0"/>
          </a:p>
          <a:p>
            <a:pPr>
              <a:buFont typeface="Arial" pitchFamily="34" charset="0"/>
              <a:buChar char="•"/>
            </a:pPr>
            <a:endParaRPr lang="is-IS" dirty="0" smtClean="0"/>
          </a:p>
        </p:txBody>
      </p:sp>
      <p:pic>
        <p:nvPicPr>
          <p:cNvPr id="5" name="Content Placeholder 6" descr="pila-raud.png"/>
          <p:cNvPicPr>
            <a:picLocks noChangeAspect="1"/>
          </p:cNvPicPr>
          <p:nvPr/>
        </p:nvPicPr>
        <p:blipFill>
          <a:blip r:embed="rId2" cstate="print">
            <a:extLst>
              <a:ext uri="{28A0092B-C50C-407E-A947-70E740481C1C}">
                <a14:useLocalDpi xmlns:a14="http://schemas.microsoft.com/office/drawing/2010/main" val="0"/>
              </a:ext>
            </a:extLst>
          </a:blip>
          <a:srcRect l="-43400" r="-43400"/>
          <a:stretch>
            <a:fillRect/>
          </a:stretch>
        </p:blipFill>
        <p:spPr>
          <a:xfrm>
            <a:off x="187783" y="278723"/>
            <a:ext cx="478725" cy="256277"/>
          </a:xfrm>
          <a:prstGeom prst="rect">
            <a:avLst/>
          </a:prstGeom>
        </p:spPr>
      </p:pic>
      <p:pic>
        <p:nvPicPr>
          <p:cNvPr id="6" name="Picture 3" descr="C:\Users\Notandi\Documents\Námsgagnastofnun\Þjóðfélagsfræði\grafik og myndir\barn.png"/>
          <p:cNvPicPr>
            <a:picLocks noChangeAspect="1" noChangeArrowheads="1"/>
          </p:cNvPicPr>
          <p:nvPr/>
        </p:nvPicPr>
        <p:blipFill>
          <a:blip r:embed="rId3" cstate="print"/>
          <a:srcRect/>
          <a:stretch>
            <a:fillRect/>
          </a:stretch>
        </p:blipFill>
        <p:spPr bwMode="auto">
          <a:xfrm>
            <a:off x="7772509" y="354885"/>
            <a:ext cx="878035" cy="995820"/>
          </a:xfrm>
          <a:prstGeom prst="rect">
            <a:avLst/>
          </a:prstGeom>
          <a:noFill/>
        </p:spPr>
      </p:pic>
    </p:spTree>
    <p:extLst>
      <p:ext uri="{BB962C8B-B14F-4D97-AF65-F5344CB8AC3E}">
        <p14:creationId xmlns:p14="http://schemas.microsoft.com/office/powerpoint/2010/main" val="4106903903"/>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1302</TotalTime>
  <Words>1270</Words>
  <Application>Microsoft Office PowerPoint</Application>
  <PresentationFormat>Sýnt á skjá (4:3)</PresentationFormat>
  <Paragraphs>100</Paragraphs>
  <Slides>26</Slides>
  <Notes>0</Notes>
  <HiddenSlides>0</HiddenSlides>
  <MMClips>0</MMClips>
  <ScaleCrop>false</ScaleCrop>
  <HeadingPairs>
    <vt:vector size="4" baseType="variant">
      <vt:variant>
        <vt:lpstr>Þema</vt:lpstr>
      </vt:variant>
      <vt:variant>
        <vt:i4>1</vt:i4>
      </vt:variant>
      <vt:variant>
        <vt:lpstr>Skyggnutitlar</vt:lpstr>
      </vt:variant>
      <vt:variant>
        <vt:i4>26</vt:i4>
      </vt:variant>
    </vt:vector>
  </HeadingPairs>
  <TitlesOfParts>
    <vt:vector size="27" baseType="lpstr">
      <vt:lpstr>Capital</vt:lpstr>
      <vt:lpstr>1.2 Ég og hinir</vt:lpstr>
      <vt:lpstr>Félagsleg hlutverk</vt:lpstr>
      <vt:lpstr>Félagsleg hlutverk</vt:lpstr>
      <vt:lpstr>Félagsleg hlutverk</vt:lpstr>
      <vt:lpstr>Félagsleg hlutverk</vt:lpstr>
      <vt:lpstr>Félagsleg hlutverk</vt:lpstr>
      <vt:lpstr>Félagsleg hlutverk</vt:lpstr>
      <vt:lpstr>Í hringiðu væntinga (bls. 29)</vt:lpstr>
      <vt:lpstr>Í hringiðu væntinga (bls. 29)</vt:lpstr>
      <vt:lpstr>Hópar (bls. 30)</vt:lpstr>
      <vt:lpstr>Hópar (bls. 31)</vt:lpstr>
      <vt:lpstr>Hópar (bls. 31)</vt:lpstr>
      <vt:lpstr>Félagslegir rammar (bls. 31)</vt:lpstr>
      <vt:lpstr>Félagslegir rammar (bls. 31)</vt:lpstr>
      <vt:lpstr>Félagslegir rammar (bls. 32)</vt:lpstr>
      <vt:lpstr>Vinir og vinátta (bls. 33)</vt:lpstr>
      <vt:lpstr>Vinir og vinátta (bls. 33)</vt:lpstr>
      <vt:lpstr>Vinir og vinátta (bls. 33)</vt:lpstr>
      <vt:lpstr>Vinir og vinátta (bls. 33)</vt:lpstr>
      <vt:lpstr>Kossar (bls. 33)</vt:lpstr>
      <vt:lpstr>Kossar (bls. 33)</vt:lpstr>
      <vt:lpstr>Kynhlutverk (bls. 33)</vt:lpstr>
      <vt:lpstr>Kynhlutverk (bls. 34)</vt:lpstr>
      <vt:lpstr>Erfðir eða uppeldi (bls. 35)</vt:lpstr>
      <vt:lpstr>Erfðir eða uppeldi (bls. 35)</vt:lpstr>
      <vt:lpstr>Hluta 1.2 er lokið</vt:lpstr>
    </vt:vector>
  </TitlesOfParts>
  <Company>Norðurpóllinn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Ólafur Már Svavarsson</dc:creator>
  <cp:lastModifiedBy>Mikael Marino Rivera</cp:lastModifiedBy>
  <cp:revision>45</cp:revision>
  <dcterms:created xsi:type="dcterms:W3CDTF">2011-05-04T14:28:42Z</dcterms:created>
  <dcterms:modified xsi:type="dcterms:W3CDTF">2015-08-20T15:46:29Z</dcterms:modified>
</cp:coreProperties>
</file>