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</p:sldIdLst>
  <p:sldSz cx="9144000" cy="6858000" type="screen4x3"/>
  <p:notesSz cx="6858000" cy="9144000"/>
  <p:custDataLst>
    <p:tags r:id="rId5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69E"/>
    <a:srgbClr val="2D68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5564" y="1400783"/>
            <a:ext cx="2932094" cy="416068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92738" y="2599588"/>
            <a:ext cx="5472535" cy="1348270"/>
          </a:xfrm>
        </p:spPr>
        <p:txBody>
          <a:bodyPr/>
          <a:lstStyle/>
          <a:p>
            <a:r>
              <a:rPr lang="en-US" sz="4100" dirty="0" smtClean="0"/>
              <a:t>4.2 </a:t>
            </a:r>
            <a:r>
              <a:rPr lang="en-US" sz="4100" dirty="0" err="1" smtClean="0"/>
              <a:t>Ísland</a:t>
            </a:r>
            <a:r>
              <a:rPr lang="en-US" sz="4100" dirty="0" smtClean="0"/>
              <a:t> </a:t>
            </a:r>
            <a:r>
              <a:rPr lang="en-US" sz="4100" dirty="0" err="1" smtClean="0"/>
              <a:t>og</a:t>
            </a:r>
            <a:r>
              <a:rPr lang="en-US" sz="4100" dirty="0" smtClean="0"/>
              <a:t> </a:t>
            </a:r>
            <a:r>
              <a:rPr lang="en-US" sz="4100" dirty="0" err="1" smtClean="0"/>
              <a:t>alheims</a:t>
            </a:r>
            <a:r>
              <a:rPr lang="en-US" sz="4100" dirty="0" smtClean="0"/>
              <a:t>-      </a:t>
            </a:r>
            <a:r>
              <a:rPr lang="en-US" sz="4100" dirty="0" err="1" smtClean="0"/>
              <a:t>samfélagið</a:t>
            </a:r>
            <a:endParaRPr lang="en-US" sz="41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89712" y="2030837"/>
            <a:ext cx="4936577" cy="6241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– </a:t>
            </a:r>
            <a:r>
              <a:rPr lang="en-US" sz="2400" dirty="0" err="1" smtClean="0"/>
              <a:t>Samastaður</a:t>
            </a:r>
            <a:r>
              <a:rPr lang="en-US" sz="2400" dirty="0" smtClean="0"/>
              <a:t> í </a:t>
            </a:r>
            <a:r>
              <a:rPr lang="en-US" sz="2400" dirty="0" err="1" smtClean="0"/>
              <a:t>heiminum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Sjálfstæðishugmyndir hafa komið fram í: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Puerto Rico (Bandaríkin)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Tsjetserníu (Rússland)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Norður- og Suður Kóreu. Urðu tvö ríki í kjölfar Kóreustríðsins árið 1953.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173)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Smáríkið Ísland</a:t>
            </a:r>
            <a:r>
              <a:rPr lang="is-IS" sz="3200" dirty="0" smtClean="0"/>
              <a:t>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Landið er stórt eða um 103.000 fm².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Þjóðin er fámenn eða um 320.000 (2009).</a:t>
            </a:r>
            <a:endParaRPr lang="is-IS" sz="28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b="1" dirty="0" smtClean="0"/>
              <a:t> </a:t>
            </a:r>
            <a:r>
              <a:rPr lang="is-IS" sz="2800" dirty="0" smtClean="0"/>
              <a:t>Ísland er smáríki eins og flest önnur ríki í heiminum.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174)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Einkenni smáríkja</a:t>
            </a:r>
            <a:r>
              <a:rPr lang="is-IS" sz="3200" dirty="0" smtClean="0"/>
              <a:t>:</a:t>
            </a:r>
            <a:r>
              <a:rPr lang="is-IS" sz="3200" b="1" dirty="0" smtClean="0"/>
              <a:t> </a:t>
            </a:r>
            <a:r>
              <a:rPr lang="is-IS" sz="3200" dirty="0" smtClean="0"/>
              <a:t>Fámenn, hernaðar-lega vanmáttug. Atvinnuvegir oft fremur einhæfir.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Útflutningsvörur og þjónusta oft einhæf – þau þurfa að flytja inn stóran hluta af vörum sínum og hráefnum og hafa fremur lítil völd í alþjóðamálum. 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174)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Fiskafurðir hafa lengstum verið mikilvæg-asti vöruútflutningurinn – þess vegna hefur útfærsla fiskveiðilögsögunnar og verndun fiskistofna verið mikið hagsmunamál fyrir Íslendinga.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Sjávarafurðir eru 40% af útflutningsverðmætum þjóðarinnar og iðnaður um 30%.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174)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Human Development </a:t>
            </a:r>
            <a:r>
              <a:rPr lang="is-IS" sz="3200" dirty="0" smtClean="0"/>
              <a:t>Report: </a:t>
            </a:r>
            <a:r>
              <a:rPr lang="is-IS" sz="2800" dirty="0" smtClean="0"/>
              <a:t>http</a:t>
            </a:r>
            <a:r>
              <a:rPr lang="is-IS" sz="2800" dirty="0" smtClean="0"/>
              <a:t>://hdr.undp.org/en/reports/global/hdr2010/</a:t>
            </a:r>
            <a:endParaRPr lang="is-IS" sz="2800" b="1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Skýrsla um ýmis lífsskilyrði gefin út af Sameinuðu þjóðunum.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Smelltu á heitið Human Development Report hér að ofan og skoðaðu skýrsluna – sérstaklega þó töflurnar aftast í ritinu.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Hagsmunir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völd</a:t>
            </a:r>
            <a:r>
              <a:rPr lang="en-US" sz="4200" dirty="0" smtClean="0"/>
              <a:t> </a:t>
            </a:r>
            <a:r>
              <a:rPr lang="en-US" sz="4200" dirty="0" err="1" smtClean="0"/>
              <a:t>ríkja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174-175)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Öll ríki berjast fyrir hagsmunum sínum. Ef hagsmunir ríkja skarast reyna þau að semja um lausn deilunnar, annaðhvort beint eða með aðstoð alþjóðlegra stofnana.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Diplomatísk aðferð: Þegar ríki beitir sendiráðum sínum í öðrum löndum til að koma skoðunum sínum á framfæri.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Hagsmunir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völd</a:t>
            </a:r>
            <a:r>
              <a:rPr lang="en-US" sz="4200" dirty="0" smtClean="0"/>
              <a:t> </a:t>
            </a:r>
            <a:r>
              <a:rPr lang="en-US" sz="4200" dirty="0" err="1" smtClean="0"/>
              <a:t>ríkja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175)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Diplomatísk aðferð: Sé málið talið alvarlegt er boðað til sameiginlegra viðræðna með fulltrúum beggja aðila.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Nái ríkin ekki samkomulagi er hægt með vilja beggja að vísa málinu til alþjóðlegra dómstóla eða stofnana.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Hagsmunir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völd</a:t>
            </a:r>
            <a:r>
              <a:rPr lang="en-US" sz="4200" dirty="0" smtClean="0"/>
              <a:t> </a:t>
            </a:r>
            <a:r>
              <a:rPr lang="en-US" sz="4200" dirty="0" err="1" smtClean="0"/>
              <a:t>ríkja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175)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421412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Alþjóðlegar stofnanir sem Íslendingar eiga mikil samskipti við: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Evrópusambandið (ESB)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Sameinuðu þjóðirnar (SÞ)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Norræna ráðherranefndin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Norðurlandaráð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4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6688" y="2650693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Hagsmunir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völd</a:t>
            </a:r>
            <a:r>
              <a:rPr lang="en-US" sz="4200" dirty="0" smtClean="0"/>
              <a:t> </a:t>
            </a:r>
            <a:r>
              <a:rPr lang="en-US" sz="4200" dirty="0" err="1" smtClean="0"/>
              <a:t>ríkja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175)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Möguleikar ríkja til að hafa áhrif og völd í alþjóðasamfélaginu fara eftir fjölmörgum þáttum.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Bandaríkin eru efnahagslegt og hernaðarlegt stórveldi.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Japan er efnahagslegt stórveldi án öflugs hers.</a:t>
            </a:r>
          </a:p>
          <a:p>
            <a:pPr marL="0" lvl="1">
              <a:spcBef>
                <a:spcPts val="12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Rússland er ríkt af auðlindum, hefur öflugan her en ríkið er ekki efnahagslegt stórveldi.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Alþjóðleg</a:t>
            </a:r>
            <a:r>
              <a:rPr lang="en-US" sz="4300" dirty="0" smtClean="0"/>
              <a:t> </a:t>
            </a:r>
            <a:r>
              <a:rPr lang="en-US" sz="4300" dirty="0" err="1" smtClean="0"/>
              <a:t>hagkerfi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Utanríkisviðskipti: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3200" dirty="0" smtClean="0"/>
              <a:t> </a:t>
            </a:r>
            <a:r>
              <a:rPr lang="is-IS" sz="2800" dirty="0" smtClean="0"/>
              <a:t>Verndarstefna þýðir að ríki beitir ýmsum aðferðum til að vernda innlenda framleiðslu gegn innflutningi erlendis frá.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Fríverslun þýðir að lögð er áhersla á frelsi í viðskiptum á milli ríkja.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171)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is-IS" sz="3200" dirty="0" smtClean="0"/>
              <a:t>Árið 1918 var viðburðarríkt á Íslandi: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600" b="1" dirty="0" smtClean="0"/>
              <a:t>Katla</a:t>
            </a:r>
            <a:r>
              <a:rPr lang="is-IS" sz="2600" dirty="0" smtClean="0"/>
              <a:t> gaus og olli miklum spjöllum um allt land.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600" b="1" dirty="0" smtClean="0"/>
              <a:t>Spænska veikin </a:t>
            </a:r>
            <a:r>
              <a:rPr lang="is-IS" sz="2600" dirty="0" smtClean="0"/>
              <a:t>– skæður inflúensufaraldur sem margir dóu úr.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600" b="1" dirty="0" smtClean="0"/>
              <a:t>Sambandslagasáttmálinn</a:t>
            </a:r>
            <a:r>
              <a:rPr lang="is-IS" sz="2600" dirty="0" smtClean="0"/>
              <a:t> við Dani gekk í gildi 1. des.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Alþjóðleg</a:t>
            </a:r>
            <a:r>
              <a:rPr lang="en-US" sz="4300" dirty="0" smtClean="0"/>
              <a:t> </a:t>
            </a:r>
            <a:r>
              <a:rPr lang="en-US" sz="4300" dirty="0" err="1" smtClean="0"/>
              <a:t>hagkerfi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Utanríkisviðskipti: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3200" dirty="0" smtClean="0"/>
              <a:t> </a:t>
            </a:r>
            <a:r>
              <a:rPr lang="is-IS" sz="2600" dirty="0" smtClean="0"/>
              <a:t>Hafta- og verndarstefna: Stefna ríkisstjórna sem reyna að sporna gegn erlendum vörum og þjónustu innan landamæra sinna. Ríkið leggur þá tolla á innfluttar vörur eða setur lög til að verja og vernda innlenda framleiðslu á kostnað þeirrar erlendu.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Markmið að gera landið eins óháð innflutningi og frekast er kostur.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Alþjóðleg</a:t>
            </a:r>
            <a:r>
              <a:rPr lang="en-US" sz="4300" dirty="0" smtClean="0"/>
              <a:t> </a:t>
            </a:r>
            <a:r>
              <a:rPr lang="en-US" sz="4300" dirty="0" err="1" smtClean="0"/>
              <a:t>hagkerfi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Eitt af helstu hagsmunamálum ríkja heims er að ná eins miklu viðskiptafrelsi við önnur ríki og hægt er.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Tollur er sérstakt gjald sem lagt er ofan á verð innfluttrar vöru. Ef háir tollar yrðu lagðir á íslenskar vörur erlendis hefðu fáir eða engir efni á að kaupa þær. Þess vegna er mikilvægt fyrir Íslendinga að taka þátt í alþjóðlegu samstarfi og ná góðum samningum við önnur ríki. 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Alþjóðleg</a:t>
            </a:r>
            <a:r>
              <a:rPr lang="en-US" sz="4300" dirty="0" smtClean="0"/>
              <a:t> </a:t>
            </a:r>
            <a:r>
              <a:rPr lang="en-US" sz="4300" dirty="0" err="1" smtClean="0"/>
              <a:t>hagkerfi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Mikið ójafnræði gildir í verslun og viðskiptum milli ríkja heims því að ¾ hlutar viðskiptanna eiga sér stað á milli ríkustu landa heims – iðnaðarlandanna.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Mesta gróskan í alþjóðaviðskiptum fer fram innan og á milli þriggja meginsvæða: Norður-Ameríku, Evrópusambandsins og Japan.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lífsskilyrði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Fátækustu ríki heims kallast þróunarlönd og er einna helst að finna meðal ríkja Afríku, Asíu, Suður- og Mið-Ameríku.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Með því að nota hugtakið þróunarland í jákvæðum skilningi er verið að gefa í skyn að landið geti unnið sig upp úr fátækt.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dirty="0" smtClean="0"/>
              <a:t>Ríkustu löndin eru kölluð iðnvædd ríki eða Norðrið. 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lífsskilyrði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sz="2800" dirty="0" smtClean="0"/>
              <a:t>Þau ríki sem sinna ekki frumþörf íbúa sinna kallast ýmist fátæk ríki, vanþróuð ríki, þróunarríki, landbúnaðarríki, þriðji heimurinn eða Suðrið.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400" dirty="0" smtClean="0"/>
              <a:t>Fyrsti heimurinn eru ríkustu löndin, svo sem Vestur-Evrópa og Bandaríkin.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Annar heimurinn eru lönd með minni tekjur, svo sem ríki í Austur-Evrópu.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Þriðji heimurinn eru fátækustu löndin í Afríku, Asíu og Suður- og Mið-Ameríku.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lífsskilyrði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Þegar sagt er að Ísland sé eitt af ríkustu löndum heims er miðað við þjóðar-framleiðslu.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Þjóðarframleiðsla: reiknuð eru út samanlögð verðmæti allra vara og þjónustu sem framleidd eru í landinu á einu ári og deilt í með fjölda íbúa í viðkomandi ríki. Ef útkoman úr því dæmi er lág er sagt að lífsskilyrði í viðkomandi ríki séu ekki góð, ríkið og íbúar þess teljast fátækir.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lífsskilyrði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Ríku löndin framleiða gríðarlegt magn af vörum og þar er þjónustan fjölbreytt. Þau verða því ekki gjaldþrota þó svo að það dragi út útflutningi á einhverjum vörum – eggin eru ekki öll í sömu körfunni.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Stærsti hluti útflutningstekna þróunarlanda fæst yfirleitt frá einni eða fáum útflutningsafurðum, svo sem kaffi, te eða banönum.  Ef kaffiplanta eyðileggst í frosti missa kaffiútflutningslöndin megnið af tekjum sínum og kaffibóndinn fer á vonarvöl.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lífsskilyrði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Mörg þróunarlanda eru óánægð með viðskiptahindranir sem iðnvædd ríki hafa sett til að koma í veg fyrir innflutning á landbúnaðar- og vefnaðarvörum.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Mörg iðnvædd ríki hafa takmarkað innflutning frá löndum sem ekki hafa skýrar reglur um mengunarvarnir eða barnavinnu.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lífsskilyrði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Verð á hráefnum sem þróunarlönd framleiða sveiflast mikið og það skapar alvarleg vandamál fyrir fátæk lönd.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Þróunarlöndin hafa orðið að fá lánaða peninga frá ríkari þjóðum heims, sérstaklega Vesturlöndum.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Eitt stærsta vandamál þróunarlanda nú á dögum eru afborganir af lánum sem þau hafa tekið.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Alþjóðlegar</a:t>
            </a:r>
            <a:r>
              <a:rPr lang="en-US" sz="4300" dirty="0" smtClean="0"/>
              <a:t> </a:t>
            </a:r>
            <a:r>
              <a:rPr lang="en-US" sz="4300" dirty="0" err="1" smtClean="0"/>
              <a:t>stofnanir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Án þátttöku í alþjóðlegu samstarfi ættu smáríki erfitt með að koma skoðunum sínum á framfæri gagnvart stærri og voldugri þjóðum heims.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Íslendingar taka þátt í margvíslegu alþjóðlegu samstarfi – við skulum skoða það betur.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171)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71353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Sambandslagasáttmálinn 1. des: Með honum varð Ísland frjálst og fullvalda ríki í konungssambandi við Dani. 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 sáttmálanum var ákvæði um að þjóðirnar gætu sagt honum upp að 25 árum liðnum (1943) ef þær óskuðu þess.</a:t>
            </a:r>
            <a:endParaRPr lang="is-IS" sz="26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Evrópusambandið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Ísland ekki meðlimur í ESB en megnið af útflutningsvörum okkar fer til ríkja sambandsins.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Maastricht-sáttmálinn (1994): Felur í sér fjórfrelsi, það er frjálst flæði vöru, þjónustu, vinnuafls og fjármagns milli aðildaríkja sambandsins.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Evrópusambandið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Litið er á </a:t>
            </a:r>
            <a:r>
              <a:rPr lang="is-IS" sz="2800" b="1" dirty="0" smtClean="0"/>
              <a:t>Maastricht-sáttmálann</a:t>
            </a:r>
            <a:r>
              <a:rPr lang="is-IS" sz="2800" dirty="0" smtClean="0"/>
              <a:t> sem nokkurs konar stjórnarskrá Evrópusambandsins. Helstu markmið sáttmálans eru þrjú: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dirty="0" smtClean="0"/>
              <a:t>Efnahags- og gjaldeyrissamvinna, svo sem einn sameiginlegur evrópskur gjaldmiðill og sameigin-legur seðlabanki.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r>
              <a:rPr lang="is-IS" sz="2600" dirty="0" smtClean="0"/>
              <a:t>Sameiginleg stefna í utanríkis- og tryggingamálum.</a:t>
            </a:r>
          </a:p>
          <a:p>
            <a:pPr marL="514350" lvl="1" indent="-51435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6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Evrópusambandið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8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is-IS" sz="2600" dirty="0" smtClean="0"/>
              <a:t>3.  Samvinna í löggæslu- og réttarfarsmálum, svo sem sameiginleg stefna í málefnum flóttamanna og innflytjenda, barátta gegn alþjóðlegum hryðjuverkum og eiturlyfjum.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b="1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179)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Fríverslunarsamtök Evrópu (EFTA)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Stofnuð 1960 af nokkrum ríkjum í Vestur-Evrópu.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Aðildarríkin ákváðu að fella niður tolla á iðnaðar-varning sín á milli en héldu fiski og landbúnaðarvörum fyrir utan samkomulagið.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Ólíkt ESB hafði EFTA enga samræmda tollastefnu gagnvart öðrum ríkjum og var því ekki tollabandalag.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Fríverslunarsamtök Evrópu (EFTA)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Þegar Evrópusambandsríkin ákváðu að koma á einum sameiginlegum markaði árið 1985 tóku EFTA-ríkin frumkvæði að samningaumleitunum við Evrópusambandið. Niðurstaðan var samingur um Evrópska efnahagssvæðið (1992).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Þegar mest var voru 10 ríki í EFTA en nú eru bara fjögur eftir: Ísland, Noregur, Lichtenstein og Sviss.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Fríverslunarsamtök Evrópu (EFTA)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80% af útflutningsvörum Íslendinga fóru til ríkja innan Evrópusambandsins og 65% allra innfluttra vara til Íslands komu frá sama svæði (Evrópska efnahagssvæðið - EES).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Samningurinn um Evrópska efnahagssvæðið opnaði Íslendingum og öðrum EFTA-ríkjum aðgang að markaði Evrópusambandsins.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Evrópska efnahagssvæðið (EES)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Eftir að Ísland gerðist aðili að EES er mun auðveldara fyrir íslensk fyrirtæki að færa út kvíarnar til allra ríkja á svæðinu.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Á sama hátt geta erlend fyrirtæki á EES-svæðinu stofnað útibú hér á landi ef þau vilja.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Evrópska efnahagssvæðið (EES)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Íslendingar eru aðilar að Evrópska efnahags-svæðinu en ekki Evrópusambandinu.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Samningurinn við EES gefur okkur ekki rétt á setu í æðstu stofnunum Evrópusambandsins og við tökum ekki heldur þátt í sameiginlegri stefnu Evrópusambandsins í fiskveiði-, landbúnaðar-, utanríkis- eða varnarmálum. 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Evrópska efnahagssvæðið (EES)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Við inngöngu í EES fengu Íslendingar eins góðan aðgang fyrir framleiðsluvörur sínar að mörkuðum í Evrópu og kostur var.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Andstæðingar EES töldu að með samningnum gætu Íslendingar varla talist sjálfstæð þjóð lengur. Þeir þyrftu að breyta lögum sínum til samræmis við lög Evrópusambandsins.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Evrópska efnahagssvæðið (EES)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Andstæðingar EES voru einnig hræddir um að erlendir fjárfestar myndu kaupa upp íslensk fyrirtæki og útrýma þeim sem fyrir væru.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Einnig myndi ódýrt vinnuafl frá Evrópu flæða yfir Ísland og skapa atvinnuleysi meðal landsmanna.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171)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Íslendingar sögðu sambandssáttmálanum upp árið 1943 og stofnuðu lýðveldi 17. júní 1944.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Alþingi kaus Svein Björnsson fyrsta forseta landsins.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Evrópska efnahagssvæðið (EES)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Flestir eru nú sammála um að samningurinn um aðild að Evrópska efnahagssvæðinu hafi orðið Íslendingum til góðs.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Nú velta menn því fyrir sér hvort Ísland eigi að sækja um fulla aðild að Evrópusambandinu. Um það eru mjög skiptar skoðanir.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Ísland</a:t>
            </a:r>
            <a:r>
              <a:rPr lang="en-US" sz="4300" dirty="0" smtClean="0"/>
              <a:t>, EFTA </a:t>
            </a:r>
            <a:r>
              <a:rPr lang="en-US" sz="4300" dirty="0" err="1" smtClean="0"/>
              <a:t>og</a:t>
            </a:r>
            <a:r>
              <a:rPr lang="en-US" sz="4300" dirty="0" smtClean="0"/>
              <a:t> ESB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Evrópska efnahagssvæðið (EES)</a:t>
            </a:r>
            <a:r>
              <a:rPr lang="is-IS" sz="3200" dirty="0" smtClean="0"/>
              <a:t>:</a:t>
            </a:r>
            <a:endParaRPr lang="is-IS" sz="3200" b="1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Rök með fullri aðild að ESB: Íslendingar fengju aðgang að stöðugra efnahagskerfi og evru sem gjaldmiðils.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Rök á móti: Íslendingar gætu misst stjórn á auðlindum sínum, svo sem fiskimiðunum.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Norðurlönd</a:t>
            </a:r>
            <a:r>
              <a:rPr lang="en-US" sz="4300" dirty="0" smtClean="0"/>
              <a:t> í </a:t>
            </a:r>
            <a:r>
              <a:rPr lang="en-US" sz="4300" dirty="0" err="1" smtClean="0"/>
              <a:t>breyttum</a:t>
            </a:r>
            <a:r>
              <a:rPr lang="en-US" sz="4300" dirty="0" smtClean="0"/>
              <a:t> </a:t>
            </a:r>
            <a:r>
              <a:rPr lang="en-US" sz="4300" dirty="0" err="1" smtClean="0"/>
              <a:t>heimi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b="1" dirty="0" smtClean="0"/>
              <a:t>Berlínarmúrinn:</a:t>
            </a:r>
            <a:r>
              <a:rPr lang="is-IS" sz="2800" dirty="0" smtClean="0"/>
              <a:t> Heimsmyndin, ekki síst aðstæður í Evrópu, gjörbreyttist við fall múrsins í nóvember 1989 og við fall Sovétríkjanna 1991. Kalda stríðinu var lokið.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Eistland, Lettland og Litháen endurheimtu sjálfstæði sitt frá Sovétríkjunum. Gott samstarf og samvinna á milli Norðurlandanna og Eystrasaltsríkjanna.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Norðurlönd</a:t>
            </a:r>
            <a:r>
              <a:rPr lang="en-US" sz="4300" dirty="0" smtClean="0"/>
              <a:t> í </a:t>
            </a:r>
            <a:r>
              <a:rPr lang="en-US" sz="4300" dirty="0" err="1" smtClean="0"/>
              <a:t>breyttum</a:t>
            </a:r>
            <a:r>
              <a:rPr lang="en-US" sz="4300" dirty="0" smtClean="0"/>
              <a:t> </a:t>
            </a:r>
            <a:r>
              <a:rPr lang="en-US" sz="4300" dirty="0" err="1" smtClean="0"/>
              <a:t>heimi</a:t>
            </a:r>
            <a:r>
              <a:rPr lang="en-US" sz="4300" dirty="0" smtClean="0"/>
              <a:t/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b="1" dirty="0" smtClean="0"/>
              <a:t>Eystrasaltsráðið </a:t>
            </a:r>
            <a:r>
              <a:rPr lang="is-IS" sz="2800" dirty="0" smtClean="0"/>
              <a:t>stofnað árið 1992. Að því standa Norðurlöndin, Eystrasaltsríkin, Rússland, Pólland og Þýskaland.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Árið 1994 var haldin þjóðaratkvæðagreiðsla í Svíþjóð, Finnlandi og Noregi um inngöngu í Evrópusambandið. Svíar og Finnar samþykktu aðild og gengu í sambandið.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Norðmenn höfnuðu aðild en eru, eins og Íslendingar, aðilar að EES.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Norðurlandaráð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Norðurlandaráð </a:t>
            </a:r>
            <a:r>
              <a:rPr lang="is-IS" sz="3200" dirty="0" smtClean="0"/>
              <a:t>er samstarfsvettvangur norrænna þingmanna og stjórnmálamanna.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Norræna ráðherranefndin </a:t>
            </a:r>
            <a:r>
              <a:rPr lang="is-IS" sz="3200" dirty="0" smtClean="0"/>
              <a:t>er samstarfsvettvangur ríkisstjórna. Hún sér um framkvæmdir og stjórnar norrænu samstarfi.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Norrænt</a:t>
            </a:r>
            <a:r>
              <a:rPr lang="en-US" sz="4300" dirty="0" smtClean="0"/>
              <a:t> </a:t>
            </a:r>
            <a:r>
              <a:rPr lang="en-US" sz="4300" dirty="0" err="1" smtClean="0"/>
              <a:t>samstarf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Sameinuðu þjóðirnar</a:t>
            </a:r>
            <a:r>
              <a:rPr lang="is-IS" sz="3200" dirty="0" smtClean="0"/>
              <a:t>.</a:t>
            </a:r>
            <a:r>
              <a:rPr lang="is-IS" sz="3200" b="1" dirty="0" smtClean="0"/>
              <a:t> </a:t>
            </a:r>
            <a:r>
              <a:rPr lang="is-IS" sz="3200" dirty="0" smtClean="0"/>
              <a:t>Í samskiptum við önnur ríki eru SÞ mikilvægasta stofnunin fyrir Íslendinga.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Önnur og ekki síður mikilvæg samskipti eiga sér stað á milli Norðurlandanna.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Mikilvægustu stofnanir Norðurlandasamstarfsins eru Norðurlandaráð (1953) og Norræna ráðherranefndin (1971).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Norrænt</a:t>
            </a:r>
            <a:r>
              <a:rPr lang="en-US" sz="4300" dirty="0" smtClean="0"/>
              <a:t> </a:t>
            </a:r>
            <a:r>
              <a:rPr lang="en-US" sz="4300" dirty="0" err="1" smtClean="0"/>
              <a:t>samstarf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2800" b="1" dirty="0" smtClean="0"/>
              <a:t>Norðurlandaráð </a:t>
            </a:r>
            <a:r>
              <a:rPr lang="is-IS" sz="2800" dirty="0" smtClean="0"/>
              <a:t>hefur ekki reynst mjög öflugt þegar umræða um mikilvæg alþjóðleg málefni er annars vegar, sérstaklega ef Norðurlöndin eru ekki sammála um hvernig eigi að leysa þau.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Varnar- og utanríkismál eru ekki rædd innan Norðurlandaráðs enda mikill munur á afstöðu Norðurlandanna til þeirra málaflokka.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32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NATO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3000" b="1" dirty="0" smtClean="0"/>
              <a:t>NATO: Atlantshafsbandalagið. </a:t>
            </a:r>
            <a:r>
              <a:rPr lang="is-IS" sz="3000" dirty="0" smtClean="0"/>
              <a:t>Hernaðar-bandalag, stofnað af Bandaríkjunum og nokkrum Evrópuríkjum árið 1949.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Markið bandalagsins var að stöðva frekari yfirgang Sovétmanna í Evrópu.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Samkvæmt samningum jafngilti árás á eitt NATO ríki árás á öll hin.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smtClean="0"/>
              <a:t>NATO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</a:t>
            </a:r>
            <a:r>
              <a:rPr lang="is-IS" sz="2800" dirty="0" smtClean="0"/>
              <a:t>Ísland var eitt af stofnríkjum NATO.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Á Miðnesheiði við Keflavík var NATO-herstöð sem Bandaríkjamenn sáu um að reka. Árið 1994 bjuggu um 6.000 hermenn og skyldulið þeirra á vellinum.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Bandaríkjastjórn tók einhliða ákvörðun um að loka herstöðinni og haustið 2006 hurfu síðustu hermennirnir á brott.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92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Kafla</a:t>
            </a:r>
            <a:r>
              <a:rPr lang="en-US" sz="4300" dirty="0" smtClean="0"/>
              <a:t> 4.2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lokið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Hér lýkur glósum úr kafla 4.2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2800" dirty="0" smtClean="0"/>
              <a:t> Nú áttu bara eftir að svara spurningunum á bls. 185 og 186.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172)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Ríki</a:t>
            </a:r>
            <a:r>
              <a:rPr lang="is-IS" sz="3200" dirty="0" smtClean="0"/>
              <a:t>: Stjórnarfarsleg heild sem einkennist af ákveðnum landamærum og innan þeirra er ríkið sjálfstætt og með full yfirráð.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Árið 1918 varð Ísland </a:t>
            </a:r>
            <a:r>
              <a:rPr lang="is-IS" sz="2800" b="1" dirty="0" smtClean="0"/>
              <a:t>fullvalda</a:t>
            </a:r>
            <a:r>
              <a:rPr lang="is-IS" sz="2800" dirty="0" smtClean="0"/>
              <a:t> ríki í konungs-sambandi við Danmörku. Hvað þýðir að vera fullvalda ríki?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172)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Fullvalda </a:t>
            </a:r>
            <a:r>
              <a:rPr lang="is-IS" sz="3200" dirty="0" smtClean="0"/>
              <a:t>þýðir að stjórnmálastofnanir ríkisins hafi æðstu yfirráð yfir íbúunum.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Fullvalda ríki viðurkennir ekkert æðra vald í eigin málefnum.</a:t>
            </a:r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172)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Hvað eru til mörg ríki í heiminum?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Fjöldi sjálfstæðra ríkja er alltaf að breytast, sum hverfa við sameiningu en önnur ný eru stofnuð.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Ef skoðaður er listi yfir ríki í Sameinuðu þjóðunum kemur í ljós að um þessar mundir eru þau um 200 (192).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172)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Vatikanið er sjálfstætt ríki sem ekki er meðlimur í Sameinuðu þjóðunum.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Ríki sem gætu öðlast sjálfstæði og í framhaldinu gengið í SÞ: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Palestína, Grænland, Færeyjar.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83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200" dirty="0" err="1" smtClean="0"/>
              <a:t>Ísland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alheimssamfélagið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172)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341157" cy="3931920"/>
          </a:xfrm>
        </p:spPr>
        <p:txBody>
          <a:bodyPr>
            <a:no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200" dirty="0" smtClean="0"/>
              <a:t> Grænland: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Fengu aukna sjálfstjórn frá Dönum árið 2009 er þeir tóku yfir lögreglu- og dómsmál í landinu. Fengu meira vald yfir nýtingu auðlinda landsins.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Grænlenska varð formlegt tungumál Grænlendinga.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endParaRPr lang="is-IS" sz="2800" dirty="0" smtClean="0"/>
          </a:p>
        </p:txBody>
      </p:sp>
      <p:pic>
        <p:nvPicPr>
          <p:cNvPr id="4" name="Picture 2" descr="C:\Users\Notandi\Documents\Námsgagnastofnun\Þjóðfélagsfræði\grafik og myndir\pila-orange.png"/>
          <p:cNvPicPr>
            <a:picLocks noChangeArrowheads="1"/>
          </p:cNvPicPr>
          <p:nvPr/>
        </p:nvPicPr>
        <p:blipFill>
          <a:blip r:embed="rId2" cstate="print"/>
          <a:srcRect l="-43195" r="-43195"/>
          <a:stretch>
            <a:fillRect/>
          </a:stretch>
        </p:blipFill>
        <p:spPr bwMode="auto">
          <a:xfrm>
            <a:off x="160037" y="291934"/>
            <a:ext cx="478800" cy="256032"/>
          </a:xfrm>
          <a:prstGeom prst="rect">
            <a:avLst/>
          </a:prstGeom>
          <a:noFill/>
        </p:spPr>
      </p:pic>
      <p:pic>
        <p:nvPicPr>
          <p:cNvPr id="5" name="Picture 3" descr="C:\Users\Notandi\Documents\Námsgagnastofnun\Þjóðfélagsfræði\grafik og myndir\r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58654" y="437126"/>
            <a:ext cx="100965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6903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161bf23964febf341e96f464fc16cc1b438f2"/>
</p:tagLst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1477</TotalTime>
  <Words>2470</Words>
  <Application>Microsoft Office PowerPoint</Application>
  <PresentationFormat>On-screen Show (4:3)</PresentationFormat>
  <Paragraphs>181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Capital</vt:lpstr>
      <vt:lpstr>4.2 Ísland og alheims-      samfélagið</vt:lpstr>
      <vt:lpstr>Ísland og alheimssamfélagið (bls. 171)</vt:lpstr>
      <vt:lpstr>Ísland og alheimssamfélagið (bls. 171)</vt:lpstr>
      <vt:lpstr>Ísland og alheimssamfélagið (bls. 171)</vt:lpstr>
      <vt:lpstr>Ísland og alheimssamfélagið (bls. 172)</vt:lpstr>
      <vt:lpstr>Ísland og alheimssamfélagið (bls. 172)</vt:lpstr>
      <vt:lpstr>Ísland og alheimssamfélagið (bls. 172)</vt:lpstr>
      <vt:lpstr>Ísland og alheimssamfélagið (bls. 172)</vt:lpstr>
      <vt:lpstr>Ísland og alheimssamfélagið (bls. 172)</vt:lpstr>
      <vt:lpstr>Ísland og alheimssamfélagið (bls. 173)</vt:lpstr>
      <vt:lpstr>Ísland og alheimssamfélagið (bls. 173)</vt:lpstr>
      <vt:lpstr>Ísland og alheimssamfélagið (bls. 174)</vt:lpstr>
      <vt:lpstr>Ísland og alheimssamfélagið (bls. 174)</vt:lpstr>
      <vt:lpstr>Ísland og alheimssamfélagið (bls. 174)</vt:lpstr>
      <vt:lpstr>Hagsmunir og völd ríkja (bls. 174-175)</vt:lpstr>
      <vt:lpstr>Hagsmunir og völd ríkja (bls. 175)</vt:lpstr>
      <vt:lpstr>Hagsmunir og völd ríkja (bls. 175)</vt:lpstr>
      <vt:lpstr>Hagsmunir og völd ríkja (bls. 175)</vt:lpstr>
      <vt:lpstr>Alþjóðleg hagkerfi (bls. 176)</vt:lpstr>
      <vt:lpstr>Alþjóðleg hagkerfi (bls. 176)</vt:lpstr>
      <vt:lpstr>Alþjóðleg hagkerfi (bls. 176)</vt:lpstr>
      <vt:lpstr>Alþjóðleg hagkerfi (bls. 176)</vt:lpstr>
      <vt:lpstr>Ólík lífsskilyrði (bls. 176)</vt:lpstr>
      <vt:lpstr>Ólík lífsskilyrði (bls. 176)</vt:lpstr>
      <vt:lpstr>Ólík lífsskilyrði (bls. 177)</vt:lpstr>
      <vt:lpstr>Ólík lífsskilyrði (bls. 177)</vt:lpstr>
      <vt:lpstr>Ólík lífsskilyrði (bls. 178)</vt:lpstr>
      <vt:lpstr>Ólík lífsskilyrði (bls. 178)</vt:lpstr>
      <vt:lpstr>Alþjóðlegar stofnanir (bls. 178)</vt:lpstr>
      <vt:lpstr>Evrópusambandið (bls. 178)</vt:lpstr>
      <vt:lpstr>Evrópusambandið (bls. 179)</vt:lpstr>
      <vt:lpstr>Evrópusambandið (bls. 179)</vt:lpstr>
      <vt:lpstr>Ísland, EFTA og ESB (bls. 179)</vt:lpstr>
      <vt:lpstr>Ísland, EFTA og ESB (bls. 180)</vt:lpstr>
      <vt:lpstr>Ísland, EFTA og ESB (bls. 180)</vt:lpstr>
      <vt:lpstr>Ísland, EFTA og ESB (bls. 180)</vt:lpstr>
      <vt:lpstr>Ísland, EFTA og ESB (bls. 181)</vt:lpstr>
      <vt:lpstr>Ísland, EFTA og ESB (bls. 181)</vt:lpstr>
      <vt:lpstr>Ísland, EFTA og ESB (bls. 181)</vt:lpstr>
      <vt:lpstr>Ísland, EFTA og ESB (bls. 181)</vt:lpstr>
      <vt:lpstr>Ísland, EFTA og ESB (bls. 181)</vt:lpstr>
      <vt:lpstr>Norðurlönd í breyttum heimi (bls. 181)</vt:lpstr>
      <vt:lpstr>Norðurlönd í breyttum heimi (bls. 182)</vt:lpstr>
      <vt:lpstr>Norðurlandaráð (bls. 182)</vt:lpstr>
      <vt:lpstr>Norrænt samstarf (bls. 182)</vt:lpstr>
      <vt:lpstr>Norrænt samstarf (bls. 183)</vt:lpstr>
      <vt:lpstr>NATO (bls. 183)</vt:lpstr>
      <vt:lpstr>NATO (bls. 183)</vt:lpstr>
      <vt:lpstr>Kafla 4.2 er lokið</vt:lpstr>
    </vt:vector>
  </TitlesOfParts>
  <Company>Norðurpóllinn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Bjarki Vigfússon</cp:lastModifiedBy>
  <cp:revision>81</cp:revision>
  <dcterms:created xsi:type="dcterms:W3CDTF">2011-05-04T14:28:42Z</dcterms:created>
  <dcterms:modified xsi:type="dcterms:W3CDTF">2011-06-15T10:47:37Z</dcterms:modified>
</cp:coreProperties>
</file>