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669E"/>
    <a:srgbClr val="2D68A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22620" y="109483"/>
            <a:ext cx="8925035" cy="6639034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rgbClr val="2D68A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61138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pic>
        <p:nvPicPr>
          <p:cNvPr id="16" name="Picture 15" descr="fotur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967"/>
          <a:stretch/>
        </p:blipFill>
        <p:spPr>
          <a:xfrm>
            <a:off x="-87586" y="6419947"/>
            <a:ext cx="9144000" cy="3460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122620" y="1664138"/>
            <a:ext cx="8925035" cy="105979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22620" y="1646620"/>
            <a:ext cx="8925035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22620" y="109483"/>
            <a:ext cx="8925035" cy="6639034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22620" y="1664138"/>
            <a:ext cx="8925035" cy="105979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22620" y="1646620"/>
            <a:ext cx="8925035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7147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pic>
        <p:nvPicPr>
          <p:cNvPr id="13" name="Picture 12" descr="fotur.pn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967"/>
          <a:stretch/>
        </p:blipFill>
        <p:spPr>
          <a:xfrm>
            <a:off x="-87586" y="6419947"/>
            <a:ext cx="9144000" cy="346088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7146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spcBef>
          <a:spcPct val="0"/>
        </a:spcBef>
        <a:buNone/>
        <a:defRPr sz="4800" kern="1200">
          <a:solidFill>
            <a:srgbClr val="2D68A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0838" indent="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79438" indent="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808038" indent="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036638" indent="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257300" indent="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84313" indent="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719263" indent="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946275" indent="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jolskylda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26289" y="1400783"/>
            <a:ext cx="2932094" cy="4160682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43350" y="2535351"/>
            <a:ext cx="5324504" cy="997528"/>
          </a:xfrm>
        </p:spPr>
        <p:txBody>
          <a:bodyPr/>
          <a:lstStyle/>
          <a:p>
            <a:r>
              <a:rPr lang="en-US" sz="4500" dirty="0" smtClean="0"/>
              <a:t>3.2 </a:t>
            </a:r>
            <a:r>
              <a:rPr lang="en-US" sz="4500" dirty="0" err="1" smtClean="0"/>
              <a:t>Lýðræði</a:t>
            </a:r>
            <a:r>
              <a:rPr lang="en-US" sz="4500" dirty="0" smtClean="0"/>
              <a:t> </a:t>
            </a:r>
            <a:r>
              <a:rPr lang="en-US" sz="4500" dirty="0" err="1" smtClean="0"/>
              <a:t>og</a:t>
            </a:r>
            <a:r>
              <a:rPr lang="en-US" sz="4500" dirty="0" smtClean="0"/>
              <a:t> </a:t>
            </a:r>
            <a:r>
              <a:rPr lang="en-US" sz="4500" dirty="0" err="1" smtClean="0"/>
              <a:t>vald</a:t>
            </a:r>
            <a:endParaRPr lang="en-US" sz="4500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246938" y="2202179"/>
            <a:ext cx="3629891" cy="65188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hluti</a:t>
            </a:r>
            <a:r>
              <a:rPr lang="en-US" sz="2400" dirty="0" smtClean="0"/>
              <a:t> – </a:t>
            </a:r>
            <a:r>
              <a:rPr lang="en-US" sz="2400" dirty="0" err="1" smtClean="0"/>
              <a:t>Hverjir</a:t>
            </a:r>
            <a:r>
              <a:rPr lang="en-US" sz="2400" dirty="0" smtClean="0"/>
              <a:t> </a:t>
            </a:r>
            <a:r>
              <a:rPr lang="en-US" sz="2400" dirty="0" err="1" smtClean="0"/>
              <a:t>ráða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19522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Lýðræði</a:t>
            </a:r>
            <a:r>
              <a:rPr lang="en-US" sz="4300" dirty="0" smtClean="0"/>
              <a:t> </a:t>
            </a:r>
            <a:r>
              <a:rPr lang="en-US" sz="4300" dirty="0" err="1" smtClean="0"/>
              <a:t>og</a:t>
            </a:r>
            <a:r>
              <a:rPr lang="en-US" sz="4300" dirty="0" smtClean="0"/>
              <a:t> </a:t>
            </a:r>
            <a:r>
              <a:rPr lang="en-US" sz="4300" dirty="0" err="1" smtClean="0"/>
              <a:t>vald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000" dirty="0" smtClean="0"/>
              <a:t> </a:t>
            </a:r>
            <a:r>
              <a:rPr lang="is-IS" sz="3200" dirty="0" smtClean="0"/>
              <a:t>Hugmyndir í Evrópu um almenn mannrétt-indi komu fram fyrir um 200 árum og leiddu til byltinga.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Fyrri byltingin varð í Norður-Ameríku, en þar varð borgarastyrjöld gegn yfirráðum breta 1776 og sú síðari í Frakklandi (franska byltingin) 1789.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Lýðræði</a:t>
            </a:r>
            <a:r>
              <a:rPr lang="en-US" sz="4300" dirty="0" smtClean="0"/>
              <a:t> </a:t>
            </a:r>
            <a:r>
              <a:rPr lang="en-US" sz="4300" dirty="0" err="1" smtClean="0"/>
              <a:t>og</a:t>
            </a:r>
            <a:r>
              <a:rPr lang="en-US" sz="4300" dirty="0" smtClean="0"/>
              <a:t> </a:t>
            </a:r>
            <a:r>
              <a:rPr lang="en-US" sz="4300" dirty="0" err="1" smtClean="0"/>
              <a:t>vald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000" dirty="0" smtClean="0"/>
              <a:t> </a:t>
            </a:r>
            <a:r>
              <a:rPr lang="is-IS" sz="3200" dirty="0" smtClean="0"/>
              <a:t>Árið 1874 fengu Íslendingar fyrstu stjórn-arskrána frá Dönum en hún var stórt skref í átt til lýðræðis hér á landi.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Við endurreisn Alþingis árið 1845 var kosningaréttur innleiddur með ströngum skilyrðum. Bara karlar 25 ára og eldri, sem áttu eignir, fengu að kjósa.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Lýðræði</a:t>
            </a:r>
            <a:r>
              <a:rPr lang="en-US" sz="4300" dirty="0" smtClean="0"/>
              <a:t> </a:t>
            </a:r>
            <a:r>
              <a:rPr lang="en-US" sz="4300" dirty="0" err="1" smtClean="0"/>
              <a:t>og</a:t>
            </a:r>
            <a:r>
              <a:rPr lang="en-US" sz="4300" dirty="0" smtClean="0"/>
              <a:t> </a:t>
            </a:r>
            <a:r>
              <a:rPr lang="en-US" sz="4300" dirty="0" err="1" smtClean="0"/>
              <a:t>vald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000" dirty="0" smtClean="0"/>
              <a:t> </a:t>
            </a:r>
            <a:r>
              <a:rPr lang="is-IS" sz="2800" dirty="0" smtClean="0"/>
              <a:t>Kosningarétturinn frá 1845 náði ekki til kvenna og fátæklinga. 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Við fyrstu kosningarnar hafði innan við 5% þjóðarinnar kosningarétt en fáir nýttu sér hann því landið var strjálbýlt og samgöngur lélegar.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Nú eiga allir Íslendingar 18 ára og eldri rétt á að kjósa í Alþingis-, sveitarstjórnar- og forsetakosningum.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Lýðræði</a:t>
            </a:r>
            <a:r>
              <a:rPr lang="en-US" sz="4300" dirty="0" smtClean="0"/>
              <a:t>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erfitt</a:t>
            </a:r>
            <a:r>
              <a:rPr lang="en-US" sz="4300" dirty="0" smtClean="0"/>
              <a:t> </a:t>
            </a:r>
            <a:r>
              <a:rPr lang="en-US" sz="4300" dirty="0" err="1" smtClean="0"/>
              <a:t>hugtak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000" dirty="0" smtClean="0"/>
              <a:t> </a:t>
            </a:r>
            <a:r>
              <a:rPr lang="is-IS" sz="2800" dirty="0" smtClean="0"/>
              <a:t>Lýðræði merkir að fólkið stjórni. Lengra nær skilgreiningin ekki.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Á Vesturlöndum er gengið út frá að lýðræði eigi að miðast við frjálsar kosningar, almennan kosningarétt og fleiri en einn stjórnmálaflokk í framboði.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Lýðræði</a:t>
            </a:r>
            <a:r>
              <a:rPr lang="en-US" sz="4300" dirty="0" smtClean="0"/>
              <a:t>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erfitt</a:t>
            </a:r>
            <a:r>
              <a:rPr lang="en-US" sz="4300" dirty="0" smtClean="0"/>
              <a:t> </a:t>
            </a:r>
            <a:r>
              <a:rPr lang="en-US" sz="4300" dirty="0" err="1" smtClean="0"/>
              <a:t>hugtak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Menn eru enn þá ekki á eitt sáttir um hvað sé átt við með </a:t>
            </a:r>
            <a:r>
              <a:rPr lang="is-IS" sz="3200" i="1" dirty="0" smtClean="0"/>
              <a:t>fólkið</a:t>
            </a:r>
            <a:r>
              <a:rPr lang="is-IS" sz="3200" dirty="0" smtClean="0"/>
              <a:t> þegar verið er að ræða lýðræði.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Er fólkið allir þegnar þjóðfélagsins?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Hvernig er hægt að komast að hver sé vilji fólksins meðal hinna ólíku einstaklinga og skoðana þeirra?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endParaRPr lang="is-IS" sz="2800" dirty="0" smtClean="0"/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Lýðræði</a:t>
            </a:r>
            <a:r>
              <a:rPr lang="en-US" sz="4300" dirty="0" smtClean="0"/>
              <a:t>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erfitt</a:t>
            </a:r>
            <a:r>
              <a:rPr lang="en-US" sz="4300" dirty="0" smtClean="0"/>
              <a:t> </a:t>
            </a:r>
            <a:r>
              <a:rPr lang="en-US" sz="4300" dirty="0" err="1" smtClean="0"/>
              <a:t>hugtak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Hér á landi og í öðrum vestrænum löndum er málið um vilja fólksins leyst með reglu-bundnum kosningum.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Vilji meirihlutans ræður, en er það lýðræði að virða ekki skoðanir minnihlutans?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Lýðræði</a:t>
            </a:r>
            <a:r>
              <a:rPr lang="en-US" sz="4300" dirty="0" smtClean="0"/>
              <a:t>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erfitt</a:t>
            </a:r>
            <a:r>
              <a:rPr lang="en-US" sz="4300" dirty="0" smtClean="0"/>
              <a:t> </a:t>
            </a:r>
            <a:r>
              <a:rPr lang="en-US" sz="4300" dirty="0" err="1" smtClean="0"/>
              <a:t>hugtak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Reynt að koma í veg fyrir að meirihlutinn kúgi minnihlutann, t.d. með því að skilgreina borgaraleg réttindi sem stjórnvöld og aðrir ráðamenn verða að virða.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Dæmi: eignaréttur, tjáningafrelsi, félagafrelsi.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Lýðræði</a:t>
            </a:r>
            <a:r>
              <a:rPr lang="en-US" sz="4300" dirty="0" smtClean="0"/>
              <a:t>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erfitt</a:t>
            </a:r>
            <a:r>
              <a:rPr lang="en-US" sz="4300" dirty="0" smtClean="0"/>
              <a:t> </a:t>
            </a:r>
            <a:r>
              <a:rPr lang="en-US" sz="4300" dirty="0" err="1" smtClean="0"/>
              <a:t>hugtak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Hver er munurinn á beinu og óbeinu lýðræði?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Í </a:t>
            </a:r>
            <a:r>
              <a:rPr lang="is-IS" sz="2800" b="1" dirty="0" smtClean="0"/>
              <a:t>beinu lýðræði </a:t>
            </a:r>
            <a:r>
              <a:rPr lang="is-IS" sz="2800" dirty="0" smtClean="0"/>
              <a:t>eru málefni borin beint undir alla þegnana sem kjósa um hvaða leið þeir vilji fara.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Lýðræði</a:t>
            </a:r>
            <a:r>
              <a:rPr lang="en-US" sz="4300" dirty="0" smtClean="0"/>
              <a:t>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erfitt</a:t>
            </a:r>
            <a:r>
              <a:rPr lang="en-US" sz="4300" dirty="0" smtClean="0"/>
              <a:t> </a:t>
            </a:r>
            <a:r>
              <a:rPr lang="en-US" sz="4300" dirty="0" err="1" smtClean="0"/>
              <a:t>hugtak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69199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Í </a:t>
            </a:r>
            <a:r>
              <a:rPr lang="is-IS" sz="3200" b="1" dirty="0" smtClean="0"/>
              <a:t>óbeinu lýðræði, </a:t>
            </a:r>
            <a:r>
              <a:rPr lang="is-IS" sz="3200" dirty="0" smtClean="0"/>
              <a:t>sem stundum er líka kallað fulltrúalýðræði, velur fólkið nokkra fulltrúa sem taka pólitískar ákvarðanir fyrir hönd þess.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Lýðræði</a:t>
            </a:r>
            <a:r>
              <a:rPr lang="en-US" sz="4300" dirty="0" smtClean="0"/>
              <a:t>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erfitt</a:t>
            </a:r>
            <a:r>
              <a:rPr lang="en-US" sz="4300" dirty="0" smtClean="0"/>
              <a:t> </a:t>
            </a:r>
            <a:r>
              <a:rPr lang="en-US" sz="4300" dirty="0" err="1" smtClean="0"/>
              <a:t>hugtak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69199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Þjóðaratkvæðagreiðsla er skilgreind sem beint lýðræði því að í henni kýs fólk beint um eitthvert tiltekið mál.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Á Íslandi eru þjóðaratkvæðagreiðslur sjaldgæfar og niðurstöður úr þeim ekki bindandi fyrir stjórnvöld.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Lýðræði</a:t>
            </a:r>
            <a:r>
              <a:rPr lang="en-US" sz="4300" dirty="0" smtClean="0"/>
              <a:t> </a:t>
            </a:r>
            <a:r>
              <a:rPr lang="en-US" sz="4300" dirty="0" err="1" smtClean="0"/>
              <a:t>og</a:t>
            </a:r>
            <a:r>
              <a:rPr lang="en-US" sz="4300" dirty="0" smtClean="0"/>
              <a:t> </a:t>
            </a:r>
            <a:r>
              <a:rPr lang="en-US" sz="4300" dirty="0" err="1" smtClean="0"/>
              <a:t>vald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105)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Stjórnmál snúast um völd, þau gefa ákveðnum hópum vald til að úthluta réttindum og skyldum í samfélaginu.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Á Íslandi og í öðrum lýðræðisríkjum gilda lög sem eiga að vernda íbúana gagnvart valdbeitingu stjórnvalda. Við aðhyllumst mannréttindi sem segja að allir séu jafngildir.</a:t>
            </a:r>
            <a:r>
              <a:rPr lang="en-US" sz="3200" dirty="0" smtClean="0"/>
              <a:t> </a:t>
            </a:r>
            <a:endParaRPr lang="is-IS" sz="3200" dirty="0" smtClean="0"/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Lýðræði</a:t>
            </a:r>
            <a:r>
              <a:rPr lang="en-US" sz="4300" dirty="0" smtClean="0"/>
              <a:t>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erfitt</a:t>
            </a:r>
            <a:r>
              <a:rPr lang="en-US" sz="4300" dirty="0" smtClean="0"/>
              <a:t> </a:t>
            </a:r>
            <a:r>
              <a:rPr lang="en-US" sz="4300" dirty="0" err="1" smtClean="0"/>
              <a:t>hugtak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1961987"/>
            <a:ext cx="8369200" cy="3521623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</a:t>
            </a:r>
            <a:r>
              <a:rPr lang="is-IS" dirty="0" smtClean="0"/>
              <a:t>Í mörgum ríkjum heims, hvort sem þau telja sig lýðræðisríki eða ekki, eru réttindi íbúanna fótum troðin.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Austur-Kongó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109)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69200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Næststærsta landið í sunnanverðri Afríku.</a:t>
            </a:r>
          </a:p>
          <a:p>
            <a:pPr>
              <a:buFont typeface="Arial" pitchFamily="34" charset="0"/>
              <a:buChar char="•"/>
            </a:pPr>
            <a:r>
              <a:rPr lang="is-IS" dirty="0" smtClean="0"/>
              <a:t> Íbúafjöldi um 60 milljónir.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Stríðsástand hefur ríkt þar í rúman áratug og talið er að allt að 5 </a:t>
            </a:r>
            <a:r>
              <a:rPr lang="is-IS" sz="3200" dirty="0" smtClean="0"/>
              <a:t>milljónir </a:t>
            </a:r>
            <a:r>
              <a:rPr lang="is-IS" sz="3200" dirty="0" smtClean="0"/>
              <a:t>manna hafi látist frá 1998.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Austur-Kongó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109)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69200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is-IS" sz="2800" dirty="0" smtClean="0"/>
              <a:t>Um ein milljón manna á vergangi eða í flóttamannabúðum eftir að hafa þurft að yfirgefa heimili sín vegna stríðsins.</a:t>
            </a:r>
          </a:p>
          <a:p>
            <a:pPr>
              <a:buFont typeface="Arial" pitchFamily="34" charset="0"/>
              <a:buChar char="•"/>
            </a:pPr>
            <a:r>
              <a:rPr lang="is-IS" sz="2800" dirty="0" smtClean="0"/>
              <a:t> Enn er talið að um 40.000 manns deyi í hverjum mánuði vegna stríðsástandsins, úr næringarskorti og sjúkdómum.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Dánartíðni er 57% hærri þarna en í öðrum löndum sunnan Sahara; lífslíkur í dag eru um 46 ár.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Mannréttindi</a:t>
            </a:r>
            <a:r>
              <a:rPr lang="en-US" sz="4300" dirty="0" smtClean="0"/>
              <a:t> í </a:t>
            </a:r>
            <a:r>
              <a:rPr lang="en-US" sz="4300" dirty="0" err="1" smtClean="0"/>
              <a:t>Kína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109)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69200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is-IS" dirty="0" smtClean="0"/>
              <a:t>Kínversk yfirvöld sviku gefin loforð um umbætur í mannréttindum í aðdraganda Ólympíuleikanna 2008 en miklar vonir voru bundnar við að leikarnir hefðu jákvæð áhrif.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Áhersluatriði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109)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69200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is-IS" b="1" dirty="0" smtClean="0"/>
              <a:t>Amnesty International </a:t>
            </a:r>
            <a:r>
              <a:rPr lang="is-IS" dirty="0" smtClean="0"/>
              <a:t>fóru fram á verulegar umbætur á fjórum sviðum vegna leikanna, en þau voru: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Fækkun dauðarefsinga.</a:t>
            </a:r>
          </a:p>
          <a:p>
            <a:pPr marL="0" lvl="1"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Varðhaldsvist án réttarhalda sem stjórnvöld kölluðu endurmenntun gegnum vinnu.</a:t>
            </a:r>
          </a:p>
          <a:p>
            <a:pPr marL="0" lvl="1"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Ritskoðun á Netinu.</a:t>
            </a:r>
          </a:p>
          <a:p>
            <a:pPr marL="0" lvl="1"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Tjáningarfrelsi.</a:t>
            </a:r>
          </a:p>
          <a:p>
            <a:pPr>
              <a:buFont typeface="Wingdings" pitchFamily="2" charset="2"/>
              <a:buChar char="§"/>
            </a:pPr>
            <a:endParaRPr lang="is-IS" sz="2400" dirty="0" smtClean="0"/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Lýðveldið</a:t>
            </a:r>
            <a:r>
              <a:rPr lang="en-US" sz="4300" dirty="0" smtClean="0"/>
              <a:t> </a:t>
            </a:r>
            <a:r>
              <a:rPr lang="en-US" sz="4300" dirty="0" err="1" smtClean="0"/>
              <a:t>Ísland</a:t>
            </a:r>
            <a:r>
              <a:rPr lang="en-US" sz="4300" dirty="0" smtClean="0"/>
              <a:t> </a:t>
            </a:r>
            <a:r>
              <a:rPr lang="en-US" sz="4300" dirty="0" err="1" smtClean="0"/>
              <a:t>nú</a:t>
            </a:r>
            <a:r>
              <a:rPr lang="en-US" sz="4300" dirty="0" smtClean="0"/>
              <a:t> á </a:t>
            </a:r>
            <a:r>
              <a:rPr lang="en-US" sz="4300" dirty="0" err="1" smtClean="0"/>
              <a:t>dögum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110)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69200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Hver er munurinn á lýðræði og lýðveldi?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400" dirty="0" smtClean="0"/>
              <a:t>Lýðveldi er afbrigði af lýðræði vegna þess að þar kýs fólkið líka æðsta embættismann þjóðarinnar, forsetann.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Noregur, Svíþjóð, Danmörk og Bretland eru dæmi um lýðræðisríki en ekki lýðveldi vegna þess að þar kýs almenningur þingmenn á þing en ekki æðsta embættismanninn.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Lýðveldið</a:t>
            </a:r>
            <a:r>
              <a:rPr lang="en-US" sz="4300" dirty="0" smtClean="0"/>
              <a:t> </a:t>
            </a:r>
            <a:r>
              <a:rPr lang="en-US" sz="4300" dirty="0" err="1" smtClean="0"/>
              <a:t>Ísland</a:t>
            </a:r>
            <a:r>
              <a:rPr lang="en-US" sz="4300" dirty="0" smtClean="0"/>
              <a:t> </a:t>
            </a:r>
            <a:r>
              <a:rPr lang="en-US" sz="4300" dirty="0" err="1" smtClean="0"/>
              <a:t>nú</a:t>
            </a:r>
            <a:r>
              <a:rPr lang="en-US" sz="4300" dirty="0" smtClean="0"/>
              <a:t> á </a:t>
            </a:r>
            <a:r>
              <a:rPr lang="en-US" sz="4300" dirty="0" err="1" smtClean="0"/>
              <a:t>dögum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69200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Hvað er fulltrúalýðræði?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400" dirty="0" smtClean="0"/>
              <a:t>Þjóðin kýs ákveðna einstaklinga til að taka ákvarðanir fyrir sig.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Á Alþingi mæta 63 þingmenn, eða allir þeir sem hafa verið kosnir til að stjórna Íslandi í umboði þjóðarinnar.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Lýðveldið</a:t>
            </a:r>
            <a:r>
              <a:rPr lang="en-US" sz="4300" dirty="0" smtClean="0"/>
              <a:t> </a:t>
            </a:r>
            <a:r>
              <a:rPr lang="en-US" sz="4300" dirty="0" err="1" smtClean="0"/>
              <a:t>Ísland</a:t>
            </a:r>
            <a:r>
              <a:rPr lang="en-US" sz="4300" dirty="0" smtClean="0"/>
              <a:t> </a:t>
            </a:r>
            <a:r>
              <a:rPr lang="en-US" sz="4300" dirty="0" err="1" smtClean="0"/>
              <a:t>nú</a:t>
            </a:r>
            <a:r>
              <a:rPr lang="en-US" sz="4300" dirty="0" smtClean="0"/>
              <a:t> á </a:t>
            </a:r>
            <a:r>
              <a:rPr lang="en-US" sz="4300" dirty="0" err="1" smtClean="0"/>
              <a:t>dögum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69200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Hvað er þingræði?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400" dirty="0" smtClean="0"/>
              <a:t>Kosningar til Alþingis eru að öllu jöfnu á fjögurra ára fresti, en stundum líður styttri tími á milli vegna reglna um </a:t>
            </a:r>
            <a:r>
              <a:rPr lang="is-IS" sz="2400" b="1" dirty="0" smtClean="0"/>
              <a:t>þingræði.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Lýðveldið</a:t>
            </a:r>
            <a:r>
              <a:rPr lang="en-US" sz="4300" dirty="0" smtClean="0"/>
              <a:t> </a:t>
            </a:r>
            <a:r>
              <a:rPr lang="en-US" sz="4300" dirty="0" err="1" smtClean="0"/>
              <a:t>Ísland</a:t>
            </a:r>
            <a:r>
              <a:rPr lang="en-US" sz="4300" dirty="0" smtClean="0"/>
              <a:t> </a:t>
            </a:r>
            <a:r>
              <a:rPr lang="en-US" sz="4300" dirty="0" err="1" smtClean="0"/>
              <a:t>nú</a:t>
            </a:r>
            <a:r>
              <a:rPr lang="en-US" sz="4300" dirty="0" smtClean="0"/>
              <a:t> á </a:t>
            </a:r>
            <a:r>
              <a:rPr lang="en-US" sz="4300" dirty="0" err="1" smtClean="0"/>
              <a:t>dögum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69200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Hvað er þingræði?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400" dirty="0" smtClean="0"/>
              <a:t>Þingræði þýðir að meirihluti þingmanna á Alþingi ræður. Ríkisstjórn verður að hafa meirihluta þingmanna á Alþingi á bak við sig. Ef hún missir stuðning meirihluta þingmanna verður hún að segja af sér og fara frá völdum. Í kjölfarið er svo boðað til nýrra kosninga og ný ríkisstjórn mynduð.</a:t>
            </a:r>
            <a:endParaRPr lang="is-IS" sz="2400" b="1" dirty="0" smtClean="0"/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Vald</a:t>
            </a:r>
            <a:r>
              <a:rPr lang="en-US" sz="4300" dirty="0" smtClean="0"/>
              <a:t> </a:t>
            </a:r>
            <a:r>
              <a:rPr lang="en-US" sz="4300" dirty="0" err="1" smtClean="0"/>
              <a:t>og</a:t>
            </a:r>
            <a:r>
              <a:rPr lang="en-US" sz="4300" dirty="0" smtClean="0"/>
              <a:t> </a:t>
            </a:r>
            <a:r>
              <a:rPr lang="en-US" sz="4300" dirty="0" err="1" smtClean="0"/>
              <a:t>valdnotkun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69200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Vald er eitt af þessum hugtökum, eins og lýðræði, sem ekki er hægt að skilgreina á einn ákveðinn hátt.</a:t>
            </a:r>
            <a:endParaRPr lang="is-IS" sz="2400" b="1" dirty="0" smtClean="0"/>
          </a:p>
          <a:p>
            <a:pPr>
              <a:buFont typeface="Arial" pitchFamily="34" charset="0"/>
              <a:buChar char="•"/>
            </a:pPr>
            <a:r>
              <a:rPr lang="is-IS" b="1" dirty="0" smtClean="0"/>
              <a:t> Beint vald </a:t>
            </a:r>
            <a:r>
              <a:rPr lang="is-IS" dirty="0" smtClean="0"/>
              <a:t>er þegar einstaklingur eða hópur getur þvingað fram vilja sinn þrátt fyrir greinilega mótstöðu.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Hvað</a:t>
            </a:r>
            <a:r>
              <a:rPr lang="en-US" sz="4300" dirty="0" smtClean="0"/>
              <a:t>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lýðræði</a:t>
            </a:r>
            <a:r>
              <a:rPr lang="en-US" sz="4300" dirty="0" smtClean="0"/>
              <a:t>?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105)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000" dirty="0" smtClean="0"/>
              <a:t> </a:t>
            </a:r>
            <a:r>
              <a:rPr lang="is-IS" sz="3000" dirty="0" smtClean="0"/>
              <a:t>Grikkir voru fyrstir til að nota hugtökin stjórnmál og lýðræði. Lýðræði þýðir að lýðurinn, það er fólkið, ræður.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000" dirty="0" smtClean="0"/>
              <a:t> </a:t>
            </a:r>
            <a:r>
              <a:rPr lang="is-IS" sz="3000" dirty="0" smtClean="0"/>
              <a:t>Lýðræðið í Aþenu til forna var ekkert líkt því sem tíðkast nú. Aþena var þrælasamfélag og eingöngu frjálsir menn máttu taka þátt í stjórnun ríkisins – það er karlar 18 ára og eldri.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Vald</a:t>
            </a:r>
            <a:r>
              <a:rPr lang="en-US" sz="4300" dirty="0" smtClean="0"/>
              <a:t> </a:t>
            </a:r>
            <a:r>
              <a:rPr lang="en-US" sz="4300" dirty="0" err="1" smtClean="0"/>
              <a:t>og</a:t>
            </a:r>
            <a:r>
              <a:rPr lang="en-US" sz="4300" dirty="0" smtClean="0"/>
              <a:t> </a:t>
            </a:r>
            <a:r>
              <a:rPr lang="en-US" sz="4300" dirty="0" err="1" smtClean="0"/>
              <a:t>valdnotkun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69200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</a:t>
            </a:r>
            <a:r>
              <a:rPr lang="is-IS" sz="3000" dirty="0" smtClean="0"/>
              <a:t>Óbeint vald er þegar einstaklingur eða hópur nær fram vilja sínum með óbeinum hætti.</a:t>
            </a:r>
            <a:endParaRPr lang="is-IS" sz="3000" b="1" dirty="0" smtClean="0"/>
          </a:p>
          <a:p>
            <a:pPr>
              <a:buFont typeface="Arial" pitchFamily="34" charset="0"/>
              <a:buChar char="•"/>
            </a:pPr>
            <a:r>
              <a:rPr lang="is-IS" sz="3000" b="1" dirty="0" smtClean="0"/>
              <a:t> </a:t>
            </a:r>
            <a:r>
              <a:rPr lang="is-IS" sz="3000" dirty="0" smtClean="0"/>
              <a:t>Alþingi, ríkisstjórn og dómstólar eru dæmi um stofnanir sem hafa skilgreind völd. Í lögum stendur hvaða völd þær hafa og hvaða aðferðum þær geti beitt til að fá aðra til að lúta vilja þeirra.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Vald</a:t>
            </a:r>
            <a:r>
              <a:rPr lang="en-US" sz="4300" dirty="0" smtClean="0"/>
              <a:t> </a:t>
            </a:r>
            <a:r>
              <a:rPr lang="en-US" sz="4300" dirty="0" err="1" smtClean="0"/>
              <a:t>og</a:t>
            </a:r>
            <a:r>
              <a:rPr lang="en-US" sz="4300" dirty="0" smtClean="0"/>
              <a:t> </a:t>
            </a:r>
            <a:r>
              <a:rPr lang="en-US" sz="4300" dirty="0" err="1" smtClean="0"/>
              <a:t>valdnotkun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69200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Orðabókarskilgreining: Vald er máttur, forræði eða yfirráð.</a:t>
            </a:r>
            <a:endParaRPr lang="is-IS" b="1" dirty="0" smtClean="0"/>
          </a:p>
          <a:p>
            <a:pPr>
              <a:buFont typeface="Arial" pitchFamily="34" charset="0"/>
              <a:buChar char="•"/>
            </a:pPr>
            <a:r>
              <a:rPr lang="is-IS" sz="3000" b="1" dirty="0" smtClean="0"/>
              <a:t> </a:t>
            </a:r>
            <a:r>
              <a:rPr lang="is-IS" dirty="0" smtClean="0"/>
              <a:t>Stjórnmálafræðin:</a:t>
            </a:r>
          </a:p>
          <a:p>
            <a:pPr marL="514350" indent="-514350">
              <a:buFont typeface="+mj-lt"/>
              <a:buAutoNum type="arabicPeriod"/>
            </a:pPr>
            <a:r>
              <a:rPr lang="is-IS" sz="2400" dirty="0" smtClean="0"/>
              <a:t>Vald er að ná fram óskum sínum.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is-IS" sz="2400" dirty="0" smtClean="0"/>
              <a:t>Vald er að þvinga fram vilja sinn, þrátt fyrir andstöðu frá öðrum.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Löglegt</a:t>
            </a:r>
            <a:r>
              <a:rPr lang="en-US" sz="4300" dirty="0" smtClean="0"/>
              <a:t> </a:t>
            </a:r>
            <a:r>
              <a:rPr lang="en-US" sz="4300" dirty="0" err="1" smtClean="0"/>
              <a:t>vald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69200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Í lögum er skilgreint hverjir megi beita valdi hér á landi og við hvaða aðstæður.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b="1" dirty="0" smtClean="0"/>
              <a:t> </a:t>
            </a:r>
            <a:r>
              <a:rPr lang="is-IS" sz="2800" dirty="0" smtClean="0"/>
              <a:t>Lögreglan hefur leyfi til að beita valdi þegar hún er að handtaka afbrotamann sem sýnir mótþróa.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Löglegt</a:t>
            </a:r>
            <a:r>
              <a:rPr lang="en-US" sz="4300" dirty="0" smtClean="0"/>
              <a:t> </a:t>
            </a:r>
            <a:r>
              <a:rPr lang="en-US" sz="4300" dirty="0" err="1" smtClean="0"/>
              <a:t>vald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69200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Í flestum fyrirtækjum og stofnunum er valdadreifingin eins og í píramída.</a:t>
            </a:r>
            <a:endParaRPr lang="is-IS" sz="2800" dirty="0" smtClean="0"/>
          </a:p>
          <a:p>
            <a:pPr>
              <a:buFont typeface="Arial" pitchFamily="34" charset="0"/>
              <a:buChar char="•"/>
            </a:pPr>
            <a:r>
              <a:rPr lang="is-IS" dirty="0" smtClean="0"/>
              <a:t> Foreldrar þínir hafa forræði yfir þér – sem þýðir að þeir hafa vald yfir þér. Vegna valdsins getur myndast spenna á milli þín og þeirra.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Ólöglegt</a:t>
            </a:r>
            <a:r>
              <a:rPr lang="en-US" sz="4300" dirty="0" smtClean="0"/>
              <a:t> </a:t>
            </a:r>
            <a:r>
              <a:rPr lang="en-US" sz="4300" dirty="0" err="1" smtClean="0"/>
              <a:t>vald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113)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69200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Glæpaklíkur eða einstaklingar sem þvinga og hóta fólki, beita ólöglegu valdi.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Ofbeldi er augljósasta valdbeitingin sem til er.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Ef einhver sem ekki hefur til þess leyfi hefur haft í hótunum við þig eða beitt þig líkamlegu ofbeldi, þá hefur þú orðið fyrir ólöglegri valdbeitingu.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Ólöglegt</a:t>
            </a:r>
            <a:r>
              <a:rPr lang="en-US" sz="4300" dirty="0" smtClean="0"/>
              <a:t> </a:t>
            </a:r>
            <a:r>
              <a:rPr lang="en-US" sz="4300" dirty="0" err="1" smtClean="0"/>
              <a:t>vald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113)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69200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Oft er erfitt að greina á milli löglegs og ólöglegs valds og vita hvar mörkin liggja.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Margir telja að umferðin sé ofbeldisfull vegna þess að hún rýrir möguleika gangandi vegfarenda til að ferðast um nánasta umhverfi og hún limlestir og deyðir fjölda fólks árlega.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dirty="0" smtClean="0"/>
              <a:t> Er raunhæft að banna eða takmarka bílaumferð hér á landi?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smtClean="0"/>
              <a:t>Í </a:t>
            </a:r>
            <a:r>
              <a:rPr lang="en-US" sz="4300" dirty="0" err="1" smtClean="0"/>
              <a:t>borðstofunni</a:t>
            </a:r>
            <a:r>
              <a:rPr lang="en-US" sz="4300" dirty="0" smtClean="0"/>
              <a:t> </a:t>
            </a:r>
            <a:r>
              <a:rPr lang="en-US" sz="4300" dirty="0" err="1" smtClean="0"/>
              <a:t>heima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113)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69200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Út á hvað ganga umræðurnar í sögunni á bls. 113-114?</a:t>
            </a:r>
          </a:p>
          <a:p>
            <a:pPr>
              <a:buFont typeface="Arial" pitchFamily="34" charset="0"/>
              <a:buChar char="•"/>
            </a:pPr>
            <a:r>
              <a:rPr lang="is-IS" dirty="0" smtClean="0"/>
              <a:t> Hvern myndir þú styðja í umræðunum, hvaða skoðanir komast næst þínum eigin?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Þú</a:t>
            </a:r>
            <a:r>
              <a:rPr lang="en-US" sz="4300" dirty="0" smtClean="0"/>
              <a:t> </a:t>
            </a:r>
            <a:r>
              <a:rPr lang="en-US" sz="4300" dirty="0" err="1" smtClean="0"/>
              <a:t>getur</a:t>
            </a:r>
            <a:r>
              <a:rPr lang="en-US" sz="4300" dirty="0" smtClean="0"/>
              <a:t> haft </a:t>
            </a:r>
            <a:r>
              <a:rPr lang="en-US" sz="4300" dirty="0" err="1" smtClean="0"/>
              <a:t>áhrif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115)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69200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Á hverjum degi eru stór og smá málefni rædd og tekin um þau ákvarðanir. Mörg þessara mála snerta þig beint og þess vegna eru skoðanir þínar mikilvægar.</a:t>
            </a:r>
          </a:p>
          <a:p>
            <a:pPr>
              <a:buFont typeface="Arial" pitchFamily="34" charset="0"/>
              <a:buChar char="•"/>
            </a:pPr>
            <a:r>
              <a:rPr lang="is-IS" dirty="0" smtClean="0"/>
              <a:t> Lýðræðið byggist á þeirri hugmynd að allir eigi að hafa möguleika á að taka þátt í ákvörðunum – og það á við bæði þig og mig!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Kafla</a:t>
            </a:r>
            <a:r>
              <a:rPr lang="en-US" sz="4300" dirty="0" smtClean="0"/>
              <a:t> 3.2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lokið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69200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 Hér lýkur glósum úr kafla 3.2</a:t>
            </a:r>
          </a:p>
          <a:p>
            <a:pPr>
              <a:buFont typeface="Arial" pitchFamily="34" charset="0"/>
              <a:buChar char="•"/>
            </a:pPr>
            <a:r>
              <a:rPr lang="is-IS" dirty="0" smtClean="0"/>
              <a:t> Nú áttu bara eftir að svara spurningunum á bls. 116.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Hvað</a:t>
            </a:r>
            <a:r>
              <a:rPr lang="en-US" sz="4300" dirty="0" smtClean="0"/>
              <a:t>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lýðræði</a:t>
            </a:r>
            <a:r>
              <a:rPr lang="en-US" sz="4300" dirty="0" smtClean="0"/>
              <a:t>?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000" dirty="0" smtClean="0"/>
              <a:t> </a:t>
            </a:r>
            <a:r>
              <a:rPr lang="is-IS" sz="3200" dirty="0" smtClean="0"/>
              <a:t>Þegar átti að taka ákvarðanir í borgríkinu Aþenu voru karlar boðaðir á þjóðfund þar sem málin voru rædd og teknar ákvarðanir.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Þeir karlar sem mættu ekki til þjóðfunda voru kallaðir ídíótar – en það þýddi einstaklingur sem var svo upptekinn af sjálfum sér að hann nennti ekki að mæta.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Hvað</a:t>
            </a:r>
            <a:r>
              <a:rPr lang="en-US" sz="4300" dirty="0" smtClean="0"/>
              <a:t>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lýðræði</a:t>
            </a:r>
            <a:r>
              <a:rPr lang="en-US" sz="4300" dirty="0" smtClean="0"/>
              <a:t>?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000" dirty="0" smtClean="0"/>
              <a:t> </a:t>
            </a:r>
            <a:r>
              <a:rPr lang="is-IS" sz="3200" dirty="0" smtClean="0"/>
              <a:t>Leiðin að lýðræði hefur verið löng og ströng á Íslandi sem annars staðar.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Almúginn fékk ekki að lifa eins og hann vildi. Á 19. öld urðu vinnuhjú hér á landi, sem voru um 40% þjóðarinnar, að ráða sig í vist til eins árs í einu og máttu ekki flytja milli sveitarfélaga eða landa.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Hvað</a:t>
            </a:r>
            <a:r>
              <a:rPr lang="en-US" sz="4300" dirty="0" smtClean="0"/>
              <a:t>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lýðræði</a:t>
            </a:r>
            <a:r>
              <a:rPr lang="en-US" sz="4300" dirty="0" smtClean="0"/>
              <a:t>?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000" dirty="0" smtClean="0"/>
              <a:t> </a:t>
            </a:r>
            <a:r>
              <a:rPr lang="is-IS" sz="2800" dirty="0" smtClean="0"/>
              <a:t>Mestallur vinnutími fólks á 19. öld fór í að vinna fyrir húsbændurna.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Alþýða manna um alla Evrópu var ómenntuð því enginn hafði áhuga á að kenna henni að lesa eða skrifa. Ráðamenn töldu best að fólk kynni sem minnst.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Þekking getur alið af sér hættulegar hugmyndir.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Vistarskylda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000" dirty="0" smtClean="0"/>
              <a:t> </a:t>
            </a:r>
            <a:r>
              <a:rPr lang="is-IS" sz="3200" dirty="0" smtClean="0"/>
              <a:t>Hér á landi ríkir ferðafrelsi og þegar þú verður 18 ára ræður þú hvar þú býrð.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Á 19. öld var veruleikinn annar. Landið var erfitt yfirferðar og almenningur ferðaðist yfirleitt ekki langt frá heimilum sínum.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Vistarskylda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000" dirty="0" smtClean="0"/>
              <a:t> </a:t>
            </a:r>
            <a:r>
              <a:rPr lang="is-IS" sz="3200" dirty="0" smtClean="0"/>
              <a:t>Ströng lög giltu um vinnuhjú. Allir sem voru orðnir 16 ára og bjuggu ekki í foreldrahúsum eða stóðu fyrir eigin heimili urðu að ráða sig í ársvist hjá bændum og máttu ekki flytja á samningstímanum.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Þessi lög voru kölluð </a:t>
            </a:r>
            <a:r>
              <a:rPr lang="is-IS" sz="3200" b="1" dirty="0" smtClean="0"/>
              <a:t>vistarskylda</a:t>
            </a:r>
            <a:r>
              <a:rPr lang="is-IS" sz="3200" dirty="0" smtClean="0"/>
              <a:t> eða </a:t>
            </a:r>
            <a:r>
              <a:rPr lang="is-IS" sz="3200" b="1" dirty="0" smtClean="0"/>
              <a:t>vistarband.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Vistarskylda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106)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000" dirty="0" smtClean="0"/>
              <a:t> </a:t>
            </a:r>
            <a:r>
              <a:rPr lang="is-IS" sz="3200" dirty="0" smtClean="0"/>
              <a:t>Hvergi annars staðar í Vestur-Evrópu var hlutfall vinnufólks jafn hátt á 19. öld og hér í landi.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Um miðja 19. öldina töldust 40% allra Íslendinga, 16 ára og eldri, vinnuhjú.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1540</TotalTime>
  <Words>1851</Words>
  <Application>Microsoft Office PowerPoint</Application>
  <PresentationFormat>On-screen Show (4:3)</PresentationFormat>
  <Paragraphs>124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Capital</vt:lpstr>
      <vt:lpstr>3.2 Lýðræði og vald</vt:lpstr>
      <vt:lpstr>Lýðræði og vald (bls. 105)</vt:lpstr>
      <vt:lpstr>Hvað er lýðræði? (bls. 105)</vt:lpstr>
      <vt:lpstr>Hvað er lýðræði? (bls. 106)</vt:lpstr>
      <vt:lpstr>Hvað er lýðræði? (bls. 106)</vt:lpstr>
      <vt:lpstr>Hvað er lýðræði? (bls. 106)</vt:lpstr>
      <vt:lpstr>Vistarskylda (bls. 106)</vt:lpstr>
      <vt:lpstr>Vistarskylda (bls. 106)</vt:lpstr>
      <vt:lpstr>Vistarskylda (bls. 106)</vt:lpstr>
      <vt:lpstr>Lýðræði og vald (bls. 107)</vt:lpstr>
      <vt:lpstr>Lýðræði og vald (bls. 107)</vt:lpstr>
      <vt:lpstr>Lýðræði og vald (bls. 107)</vt:lpstr>
      <vt:lpstr>Lýðræði er erfitt hugtak (bls. 107)</vt:lpstr>
      <vt:lpstr>Lýðræði er erfitt hugtak (bls. 107)</vt:lpstr>
      <vt:lpstr>Lýðræði er erfitt hugtak (bls. 108)</vt:lpstr>
      <vt:lpstr>Lýðræði er erfitt hugtak (bls. 108)</vt:lpstr>
      <vt:lpstr>Lýðræði er erfitt hugtak (bls. 108)</vt:lpstr>
      <vt:lpstr>Lýðræði er erfitt hugtak (bls. 108)</vt:lpstr>
      <vt:lpstr>Lýðræði er erfitt hugtak (bls. 108)</vt:lpstr>
      <vt:lpstr>Lýðræði er erfitt hugtak (bls. 108)</vt:lpstr>
      <vt:lpstr>Austur-Kongó (bls. 109)</vt:lpstr>
      <vt:lpstr>Austur-Kongó (bls. 109)</vt:lpstr>
      <vt:lpstr>Mannréttindi í Kína (bls. 109)</vt:lpstr>
      <vt:lpstr>Áhersluatriði (bls. 109)</vt:lpstr>
      <vt:lpstr>Lýðveldið Ísland nú á dögum (bls. 110)</vt:lpstr>
      <vt:lpstr>Lýðveldið Ísland nú á dögum (bls. 111)</vt:lpstr>
      <vt:lpstr>Lýðveldið Ísland nú á dögum (bls. 111)</vt:lpstr>
      <vt:lpstr>Lýðveldið Ísland nú á dögum (bls. 111)</vt:lpstr>
      <vt:lpstr>Vald og valdnotkun (bls. 111)</vt:lpstr>
      <vt:lpstr>Vald og valdnotkun (bls. 111)</vt:lpstr>
      <vt:lpstr>Vald og valdnotkun (bls. 111)</vt:lpstr>
      <vt:lpstr>Löglegt vald (bls. 112)</vt:lpstr>
      <vt:lpstr>Löglegt vald (bls. 112)</vt:lpstr>
      <vt:lpstr>Ólöglegt vald (bls. 113)</vt:lpstr>
      <vt:lpstr>Ólöglegt vald (bls. 113)</vt:lpstr>
      <vt:lpstr>Í borðstofunni heima (bls. 113)</vt:lpstr>
      <vt:lpstr>Þú getur haft áhrif (bls. 115)</vt:lpstr>
      <vt:lpstr>Kafla 3.2 er lokið</vt:lpstr>
    </vt:vector>
  </TitlesOfParts>
  <Company>Norðurpóllinn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Ólafur Már Svavarsson</dc:creator>
  <cp:lastModifiedBy>Bjarki Vigfússon</cp:lastModifiedBy>
  <cp:revision>95</cp:revision>
  <dcterms:created xsi:type="dcterms:W3CDTF">2011-05-04T14:28:42Z</dcterms:created>
  <dcterms:modified xsi:type="dcterms:W3CDTF">2011-05-29T16:52:08Z</dcterms:modified>
</cp:coreProperties>
</file>