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sldIdLst>
    <p:sldId id="257" r:id="rId2"/>
    <p:sldId id="258" r:id="rId3"/>
    <p:sldId id="259" r:id="rId4"/>
    <p:sldId id="261" r:id="rId5"/>
    <p:sldId id="262" r:id="rId6"/>
    <p:sldId id="263" r:id="rId7"/>
    <p:sldId id="264" r:id="rId8"/>
  </p:sldIdLst>
  <p:sldSz cx="9144000" cy="6858000" type="screen4x3"/>
  <p:notesSz cx="6858000" cy="9144000"/>
  <p:defaultTextStyle>
    <a:defPPr>
      <a:defRPr lang="is-I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3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9C0DB42-690A-4F1B-9A7E-CC87A4310673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s-IS"/>
        </a:p>
      </dgm:t>
    </dgm:pt>
    <dgm:pt modelId="{1A6351B4-47DD-4F76-B45D-DB2C7C749F51}">
      <dgm:prSet phldrT="[Texti]"/>
      <dgm:spPr/>
      <dgm:t>
        <a:bodyPr/>
        <a:lstStyle/>
        <a:p>
          <a:r>
            <a:rPr lang="is-IS" dirty="0" smtClean="0">
              <a:solidFill>
                <a:schemeClr val="bg1"/>
              </a:solidFill>
            </a:rPr>
            <a:t>Annað tímabil jarðsögunnar kallast </a:t>
          </a:r>
          <a:r>
            <a:rPr lang="is-IS" dirty="0" smtClean="0">
              <a:solidFill>
                <a:srgbClr val="FF0000"/>
              </a:solidFill>
            </a:rPr>
            <a:t>Fornlífsöld </a:t>
          </a:r>
          <a:r>
            <a:rPr lang="is-IS" dirty="0" smtClean="0">
              <a:solidFill>
                <a:schemeClr val="bg1"/>
              </a:solidFill>
            </a:rPr>
            <a:t>Það stóð yfir í um 300 milljón ár.</a:t>
          </a:r>
          <a:endParaRPr lang="is-IS" dirty="0">
            <a:solidFill>
              <a:schemeClr val="bg1"/>
            </a:solidFill>
          </a:endParaRPr>
        </a:p>
      </dgm:t>
    </dgm:pt>
    <dgm:pt modelId="{C5F32BC6-35BC-4CD7-82C5-85695D878621}" type="parTrans" cxnId="{CA681601-4C69-4A5A-88A8-1BA3C5F93169}">
      <dgm:prSet/>
      <dgm:spPr/>
      <dgm:t>
        <a:bodyPr/>
        <a:lstStyle/>
        <a:p>
          <a:endParaRPr lang="is-IS"/>
        </a:p>
      </dgm:t>
    </dgm:pt>
    <dgm:pt modelId="{D95EEA81-DFB5-42CA-8F26-9DC6F361C60E}" type="sibTrans" cxnId="{CA681601-4C69-4A5A-88A8-1BA3C5F93169}">
      <dgm:prSet/>
      <dgm:spPr/>
      <dgm:t>
        <a:bodyPr/>
        <a:lstStyle/>
        <a:p>
          <a:endParaRPr lang="is-IS"/>
        </a:p>
      </dgm:t>
    </dgm:pt>
    <dgm:pt modelId="{9B03AFA3-5C0C-4003-BA14-090443AD3487}">
      <dgm:prSet phldrT="[Texti]"/>
      <dgm:spPr/>
      <dgm:t>
        <a:bodyPr/>
        <a:lstStyle/>
        <a:p>
          <a:r>
            <a:rPr lang="is-IS" dirty="0" smtClean="0">
              <a:solidFill>
                <a:schemeClr val="bg1"/>
              </a:solidFill>
            </a:rPr>
            <a:t>Á fornlífsöld </a:t>
          </a:r>
          <a:r>
            <a:rPr lang="is-IS" dirty="0" err="1" smtClean="0">
              <a:solidFill>
                <a:schemeClr val="bg1"/>
              </a:solidFill>
            </a:rPr>
            <a:t>þróaðist</a:t>
          </a:r>
          <a:r>
            <a:rPr lang="is-IS" dirty="0" smtClean="0">
              <a:solidFill>
                <a:schemeClr val="bg1"/>
              </a:solidFill>
            </a:rPr>
            <a:t> lífið hratt á jörðinni og færðist </a:t>
          </a:r>
          <a:r>
            <a:rPr lang="is-IS" dirty="0" err="1" smtClean="0">
              <a:solidFill>
                <a:schemeClr val="bg1"/>
              </a:solidFill>
            </a:rPr>
            <a:t>úr</a:t>
          </a:r>
          <a:r>
            <a:rPr lang="is-IS" dirty="0" smtClean="0">
              <a:solidFill>
                <a:schemeClr val="bg1"/>
              </a:solidFill>
            </a:rPr>
            <a:t> höfunum og upp á land.</a:t>
          </a:r>
          <a:endParaRPr lang="is-IS" dirty="0">
            <a:solidFill>
              <a:schemeClr val="bg1"/>
            </a:solidFill>
          </a:endParaRPr>
        </a:p>
      </dgm:t>
    </dgm:pt>
    <dgm:pt modelId="{C490E187-0980-41DB-B442-F85767387317}" type="parTrans" cxnId="{E48342E6-2659-4AF1-BEAC-610248F7ACEA}">
      <dgm:prSet/>
      <dgm:spPr/>
      <dgm:t>
        <a:bodyPr/>
        <a:lstStyle/>
        <a:p>
          <a:endParaRPr lang="is-IS"/>
        </a:p>
      </dgm:t>
    </dgm:pt>
    <dgm:pt modelId="{948EC02F-62A3-4C94-B6C0-4032C0AC536F}" type="sibTrans" cxnId="{E48342E6-2659-4AF1-BEAC-610248F7ACEA}">
      <dgm:prSet/>
      <dgm:spPr/>
      <dgm:t>
        <a:bodyPr/>
        <a:lstStyle/>
        <a:p>
          <a:endParaRPr lang="is-IS"/>
        </a:p>
      </dgm:t>
    </dgm:pt>
    <dgm:pt modelId="{B927C1E5-72C9-4CB3-A0C8-6FAB19ADF861}">
      <dgm:prSet phldrT="[Texti]"/>
      <dgm:spPr/>
      <dgm:t>
        <a:bodyPr/>
        <a:lstStyle/>
        <a:p>
          <a:r>
            <a:rPr lang="is-IS" dirty="0" smtClean="0">
              <a:solidFill>
                <a:schemeClr val="bg1"/>
              </a:solidFill>
            </a:rPr>
            <a:t>Við lok fornlífsaldar þurrkaðist 90 % alls lífs á jörðinni </a:t>
          </a:r>
          <a:r>
            <a:rPr lang="is-IS" dirty="0" err="1" smtClean="0">
              <a:solidFill>
                <a:schemeClr val="bg1"/>
              </a:solidFill>
            </a:rPr>
            <a:t>út</a:t>
          </a:r>
          <a:r>
            <a:rPr lang="is-IS" dirty="0" smtClean="0">
              <a:solidFill>
                <a:schemeClr val="bg1"/>
              </a:solidFill>
            </a:rPr>
            <a:t>  vegna  loftslagsbreytinga og jöklamyndunar.</a:t>
          </a:r>
          <a:endParaRPr lang="is-IS" dirty="0">
            <a:solidFill>
              <a:schemeClr val="bg1"/>
            </a:solidFill>
          </a:endParaRPr>
        </a:p>
      </dgm:t>
    </dgm:pt>
    <dgm:pt modelId="{3C4A7090-17AD-4DE0-9026-4F19F989921B}" type="parTrans" cxnId="{98B0187C-E6CA-45B8-B24F-DF594DB5513A}">
      <dgm:prSet/>
      <dgm:spPr/>
      <dgm:t>
        <a:bodyPr/>
        <a:lstStyle/>
        <a:p>
          <a:endParaRPr lang="is-IS"/>
        </a:p>
      </dgm:t>
    </dgm:pt>
    <dgm:pt modelId="{BA2FD65F-857D-4574-97A2-BD093E5D1E34}" type="sibTrans" cxnId="{98B0187C-E6CA-45B8-B24F-DF594DB5513A}">
      <dgm:prSet/>
      <dgm:spPr/>
      <dgm:t>
        <a:bodyPr/>
        <a:lstStyle/>
        <a:p>
          <a:endParaRPr lang="is-IS"/>
        </a:p>
      </dgm:t>
    </dgm:pt>
    <dgm:pt modelId="{D81697DA-78FE-4FEA-80B4-BE3F4C574D68}">
      <dgm:prSet phldrT="[Texti]"/>
      <dgm:spPr/>
      <dgm:t>
        <a:bodyPr/>
        <a:lstStyle/>
        <a:p>
          <a:r>
            <a:rPr lang="is-IS" dirty="0" smtClean="0">
              <a:solidFill>
                <a:schemeClr val="bg1"/>
              </a:solidFill>
            </a:rPr>
            <a:t>Á fornlífsöld urðu til miklir skógar sem smám saman urðu að </a:t>
          </a:r>
          <a:r>
            <a:rPr lang="is-IS" dirty="0" smtClean="0">
              <a:solidFill>
                <a:srgbClr val="FF0000"/>
              </a:solidFill>
            </a:rPr>
            <a:t>steinkolum</a:t>
          </a:r>
          <a:r>
            <a:rPr lang="is-IS" dirty="0" smtClean="0">
              <a:solidFill>
                <a:schemeClr val="bg1"/>
              </a:solidFill>
            </a:rPr>
            <a:t> í </a:t>
          </a:r>
          <a:r>
            <a:rPr lang="is-IS" dirty="0" err="1" smtClean="0">
              <a:solidFill>
                <a:schemeClr val="bg1"/>
              </a:solidFill>
            </a:rPr>
            <a:t>jörðu</a:t>
          </a:r>
          <a:r>
            <a:rPr lang="is-IS" dirty="0" smtClean="0">
              <a:solidFill>
                <a:schemeClr val="bg1"/>
              </a:solidFill>
            </a:rPr>
            <a:t>,sem </a:t>
          </a:r>
          <a:r>
            <a:rPr lang="is-IS" dirty="0" err="1" smtClean="0">
              <a:solidFill>
                <a:schemeClr val="bg1"/>
              </a:solidFill>
            </a:rPr>
            <a:t>nýtt</a:t>
          </a:r>
          <a:r>
            <a:rPr lang="is-IS" dirty="0" smtClean="0">
              <a:solidFill>
                <a:schemeClr val="bg1"/>
              </a:solidFill>
            </a:rPr>
            <a:t> hafa verið sem orkugjafi</a:t>
          </a:r>
          <a:r>
            <a:rPr lang="is-IS" dirty="0" smtClean="0"/>
            <a:t>.</a:t>
          </a:r>
          <a:endParaRPr lang="is-IS" dirty="0"/>
        </a:p>
      </dgm:t>
    </dgm:pt>
    <dgm:pt modelId="{D32EE4E1-281C-457C-BA24-6EF8056C6A4F}" type="parTrans" cxnId="{AAE4CF68-B3F8-4246-B745-6BDB74A36448}">
      <dgm:prSet/>
      <dgm:spPr/>
      <dgm:t>
        <a:bodyPr/>
        <a:lstStyle/>
        <a:p>
          <a:endParaRPr lang="is-IS"/>
        </a:p>
      </dgm:t>
    </dgm:pt>
    <dgm:pt modelId="{1FFAB4FF-1EB0-4BA4-AB14-727DE6A706F1}" type="sibTrans" cxnId="{AAE4CF68-B3F8-4246-B745-6BDB74A36448}">
      <dgm:prSet/>
      <dgm:spPr/>
      <dgm:t>
        <a:bodyPr/>
        <a:lstStyle/>
        <a:p>
          <a:endParaRPr lang="is-IS"/>
        </a:p>
      </dgm:t>
    </dgm:pt>
    <dgm:pt modelId="{FBAA4808-251C-4D2B-88AC-D0E94873A814}">
      <dgm:prSet phldrT="[Texti]"/>
      <dgm:spPr/>
      <dgm:t>
        <a:bodyPr/>
        <a:lstStyle/>
        <a:p>
          <a:r>
            <a:rPr lang="is-IS" dirty="0" smtClean="0">
              <a:solidFill>
                <a:schemeClr val="bg1"/>
              </a:solidFill>
            </a:rPr>
            <a:t>Á fornlífsöld runnu jarðskorpuflekarnir saman og mynduðu heilt samhangandi meginland,sem við köllum </a:t>
          </a:r>
          <a:r>
            <a:rPr lang="is-IS" dirty="0" err="1" smtClean="0">
              <a:solidFill>
                <a:srgbClr val="FF0000"/>
              </a:solidFill>
            </a:rPr>
            <a:t>Pangea</a:t>
          </a:r>
          <a:endParaRPr lang="is-IS" dirty="0">
            <a:solidFill>
              <a:srgbClr val="FF0000"/>
            </a:solidFill>
          </a:endParaRPr>
        </a:p>
      </dgm:t>
    </dgm:pt>
    <dgm:pt modelId="{1CA83646-E4CE-48F3-AC78-2157681104F8}" type="parTrans" cxnId="{87A525E8-5F3F-4F0E-BE95-4EA6940E01B3}">
      <dgm:prSet/>
      <dgm:spPr/>
      <dgm:t>
        <a:bodyPr/>
        <a:lstStyle/>
        <a:p>
          <a:endParaRPr lang="is-IS"/>
        </a:p>
      </dgm:t>
    </dgm:pt>
    <dgm:pt modelId="{4D703D3C-1DA3-4DF7-BCFD-61F095DCB097}" type="sibTrans" cxnId="{87A525E8-5F3F-4F0E-BE95-4EA6940E01B3}">
      <dgm:prSet/>
      <dgm:spPr/>
      <dgm:t>
        <a:bodyPr/>
        <a:lstStyle/>
        <a:p>
          <a:endParaRPr lang="is-IS"/>
        </a:p>
      </dgm:t>
    </dgm:pt>
    <dgm:pt modelId="{119B7FFA-058A-4411-9976-5DE3684D3CA2}" type="pres">
      <dgm:prSet presAssocID="{39C0DB42-690A-4F1B-9A7E-CC87A4310673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is-IS"/>
        </a:p>
      </dgm:t>
    </dgm:pt>
    <dgm:pt modelId="{7B694DE2-C874-43C5-B7B4-DE4D5E9B6067}" type="pres">
      <dgm:prSet presAssocID="{1A6351B4-47DD-4F76-B45D-DB2C7C749F51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is-IS"/>
        </a:p>
      </dgm:t>
    </dgm:pt>
    <dgm:pt modelId="{3934A99F-E392-4BE6-8FE1-38DCDCB36160}" type="pres">
      <dgm:prSet presAssocID="{D95EEA81-DFB5-42CA-8F26-9DC6F361C60E}" presName="sibTrans" presStyleCnt="0"/>
      <dgm:spPr/>
    </dgm:pt>
    <dgm:pt modelId="{E7AC539C-AFC1-4CDF-BB44-860BF4209712}" type="pres">
      <dgm:prSet presAssocID="{9B03AFA3-5C0C-4003-BA14-090443AD3487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is-IS"/>
        </a:p>
      </dgm:t>
    </dgm:pt>
    <dgm:pt modelId="{D9F122F1-03F1-4168-9790-5912D8C43D0A}" type="pres">
      <dgm:prSet presAssocID="{948EC02F-62A3-4C94-B6C0-4032C0AC536F}" presName="sibTrans" presStyleCnt="0"/>
      <dgm:spPr/>
    </dgm:pt>
    <dgm:pt modelId="{0DA32E38-B8B4-42C7-8218-7298DAC2A3C3}" type="pres">
      <dgm:prSet presAssocID="{B927C1E5-72C9-4CB3-A0C8-6FAB19ADF861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is-IS"/>
        </a:p>
      </dgm:t>
    </dgm:pt>
    <dgm:pt modelId="{BF6BB18A-B7CF-47F0-9AAE-6028F9084A62}" type="pres">
      <dgm:prSet presAssocID="{BA2FD65F-857D-4574-97A2-BD093E5D1E34}" presName="sibTrans" presStyleCnt="0"/>
      <dgm:spPr/>
    </dgm:pt>
    <dgm:pt modelId="{122654DD-DEAE-4687-9DA8-3E4CFD9945B5}" type="pres">
      <dgm:prSet presAssocID="{D81697DA-78FE-4FEA-80B4-BE3F4C574D68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is-IS"/>
        </a:p>
      </dgm:t>
    </dgm:pt>
    <dgm:pt modelId="{2ABD39CC-8DFE-46AB-BB56-394CE80DF1C9}" type="pres">
      <dgm:prSet presAssocID="{1FFAB4FF-1EB0-4BA4-AB14-727DE6A706F1}" presName="sibTrans" presStyleCnt="0"/>
      <dgm:spPr/>
    </dgm:pt>
    <dgm:pt modelId="{4F589FE6-0FD1-484B-B3C5-3244018A9342}" type="pres">
      <dgm:prSet presAssocID="{FBAA4808-251C-4D2B-88AC-D0E94873A814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is-IS"/>
        </a:p>
      </dgm:t>
    </dgm:pt>
  </dgm:ptLst>
  <dgm:cxnLst>
    <dgm:cxn modelId="{7FC97FCF-8347-4ABA-A3B0-6D807285AFCE}" type="presOf" srcId="{FBAA4808-251C-4D2B-88AC-D0E94873A814}" destId="{4F589FE6-0FD1-484B-B3C5-3244018A9342}" srcOrd="0" destOrd="0" presId="urn:microsoft.com/office/officeart/2005/8/layout/default"/>
    <dgm:cxn modelId="{A14870B7-77D7-4513-A90A-FFE5E4152CC1}" type="presOf" srcId="{D81697DA-78FE-4FEA-80B4-BE3F4C574D68}" destId="{122654DD-DEAE-4687-9DA8-3E4CFD9945B5}" srcOrd="0" destOrd="0" presId="urn:microsoft.com/office/officeart/2005/8/layout/default"/>
    <dgm:cxn modelId="{226C12FD-818D-40E0-8322-387C97468766}" type="presOf" srcId="{B927C1E5-72C9-4CB3-A0C8-6FAB19ADF861}" destId="{0DA32E38-B8B4-42C7-8218-7298DAC2A3C3}" srcOrd="0" destOrd="0" presId="urn:microsoft.com/office/officeart/2005/8/layout/default"/>
    <dgm:cxn modelId="{9ADDBA2C-F8C0-4DBF-BE7A-48A49D0AAE0A}" type="presOf" srcId="{9B03AFA3-5C0C-4003-BA14-090443AD3487}" destId="{E7AC539C-AFC1-4CDF-BB44-860BF4209712}" srcOrd="0" destOrd="0" presId="urn:microsoft.com/office/officeart/2005/8/layout/default"/>
    <dgm:cxn modelId="{CA681601-4C69-4A5A-88A8-1BA3C5F93169}" srcId="{39C0DB42-690A-4F1B-9A7E-CC87A4310673}" destId="{1A6351B4-47DD-4F76-B45D-DB2C7C749F51}" srcOrd="0" destOrd="0" parTransId="{C5F32BC6-35BC-4CD7-82C5-85695D878621}" sibTransId="{D95EEA81-DFB5-42CA-8F26-9DC6F361C60E}"/>
    <dgm:cxn modelId="{98B0187C-E6CA-45B8-B24F-DF594DB5513A}" srcId="{39C0DB42-690A-4F1B-9A7E-CC87A4310673}" destId="{B927C1E5-72C9-4CB3-A0C8-6FAB19ADF861}" srcOrd="2" destOrd="0" parTransId="{3C4A7090-17AD-4DE0-9026-4F19F989921B}" sibTransId="{BA2FD65F-857D-4574-97A2-BD093E5D1E34}"/>
    <dgm:cxn modelId="{AAE4CF68-B3F8-4246-B745-6BDB74A36448}" srcId="{39C0DB42-690A-4F1B-9A7E-CC87A4310673}" destId="{D81697DA-78FE-4FEA-80B4-BE3F4C574D68}" srcOrd="3" destOrd="0" parTransId="{D32EE4E1-281C-457C-BA24-6EF8056C6A4F}" sibTransId="{1FFAB4FF-1EB0-4BA4-AB14-727DE6A706F1}"/>
    <dgm:cxn modelId="{2C132406-3D2D-4A50-8F9A-41C067811386}" type="presOf" srcId="{39C0DB42-690A-4F1B-9A7E-CC87A4310673}" destId="{119B7FFA-058A-4411-9976-5DE3684D3CA2}" srcOrd="0" destOrd="0" presId="urn:microsoft.com/office/officeart/2005/8/layout/default"/>
    <dgm:cxn modelId="{E48342E6-2659-4AF1-BEAC-610248F7ACEA}" srcId="{39C0DB42-690A-4F1B-9A7E-CC87A4310673}" destId="{9B03AFA3-5C0C-4003-BA14-090443AD3487}" srcOrd="1" destOrd="0" parTransId="{C490E187-0980-41DB-B442-F85767387317}" sibTransId="{948EC02F-62A3-4C94-B6C0-4032C0AC536F}"/>
    <dgm:cxn modelId="{31A3EC5E-12A7-434A-A311-AA64F15C8EB5}" type="presOf" srcId="{1A6351B4-47DD-4F76-B45D-DB2C7C749F51}" destId="{7B694DE2-C874-43C5-B7B4-DE4D5E9B6067}" srcOrd="0" destOrd="0" presId="urn:microsoft.com/office/officeart/2005/8/layout/default"/>
    <dgm:cxn modelId="{87A525E8-5F3F-4F0E-BE95-4EA6940E01B3}" srcId="{39C0DB42-690A-4F1B-9A7E-CC87A4310673}" destId="{FBAA4808-251C-4D2B-88AC-D0E94873A814}" srcOrd="4" destOrd="0" parTransId="{1CA83646-E4CE-48F3-AC78-2157681104F8}" sibTransId="{4D703D3C-1DA3-4DF7-BCFD-61F095DCB097}"/>
    <dgm:cxn modelId="{01DC2A67-2F49-4910-B5E4-F90701BA19B1}" type="presParOf" srcId="{119B7FFA-058A-4411-9976-5DE3684D3CA2}" destId="{7B694DE2-C874-43C5-B7B4-DE4D5E9B6067}" srcOrd="0" destOrd="0" presId="urn:microsoft.com/office/officeart/2005/8/layout/default"/>
    <dgm:cxn modelId="{376930D8-5648-4F54-9B71-785E27943D42}" type="presParOf" srcId="{119B7FFA-058A-4411-9976-5DE3684D3CA2}" destId="{3934A99F-E392-4BE6-8FE1-38DCDCB36160}" srcOrd="1" destOrd="0" presId="urn:microsoft.com/office/officeart/2005/8/layout/default"/>
    <dgm:cxn modelId="{31238372-4155-476D-8799-9A9516C1B4EA}" type="presParOf" srcId="{119B7FFA-058A-4411-9976-5DE3684D3CA2}" destId="{E7AC539C-AFC1-4CDF-BB44-860BF4209712}" srcOrd="2" destOrd="0" presId="urn:microsoft.com/office/officeart/2005/8/layout/default"/>
    <dgm:cxn modelId="{258F4EDC-C0AB-4CA3-BDAA-4F7B3E2702B8}" type="presParOf" srcId="{119B7FFA-058A-4411-9976-5DE3684D3CA2}" destId="{D9F122F1-03F1-4168-9790-5912D8C43D0A}" srcOrd="3" destOrd="0" presId="urn:microsoft.com/office/officeart/2005/8/layout/default"/>
    <dgm:cxn modelId="{F8ADA855-E7AC-469B-B67E-D2D9926BCF0F}" type="presParOf" srcId="{119B7FFA-058A-4411-9976-5DE3684D3CA2}" destId="{0DA32E38-B8B4-42C7-8218-7298DAC2A3C3}" srcOrd="4" destOrd="0" presId="urn:microsoft.com/office/officeart/2005/8/layout/default"/>
    <dgm:cxn modelId="{6253D9D2-58F0-45F0-9FF5-8AF019003174}" type="presParOf" srcId="{119B7FFA-058A-4411-9976-5DE3684D3CA2}" destId="{BF6BB18A-B7CF-47F0-9AAE-6028F9084A62}" srcOrd="5" destOrd="0" presId="urn:microsoft.com/office/officeart/2005/8/layout/default"/>
    <dgm:cxn modelId="{4E413808-A2AA-412A-A688-72647BD5737D}" type="presParOf" srcId="{119B7FFA-058A-4411-9976-5DE3684D3CA2}" destId="{122654DD-DEAE-4687-9DA8-3E4CFD9945B5}" srcOrd="6" destOrd="0" presId="urn:microsoft.com/office/officeart/2005/8/layout/default"/>
    <dgm:cxn modelId="{E9E3D20E-C4B2-420E-AE2D-870A957BAF61}" type="presParOf" srcId="{119B7FFA-058A-4411-9976-5DE3684D3CA2}" destId="{2ABD39CC-8DFE-46AB-BB56-394CE80DF1C9}" srcOrd="7" destOrd="0" presId="urn:microsoft.com/office/officeart/2005/8/layout/default"/>
    <dgm:cxn modelId="{C6A5C072-55D7-430F-8842-20FB2B5CB42A}" type="presParOf" srcId="{119B7FFA-058A-4411-9976-5DE3684D3CA2}" destId="{4F589FE6-0FD1-484B-B3C5-3244018A9342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694DE2-C874-43C5-B7B4-DE4D5E9B6067}">
      <dsp:nvSpPr>
        <dsp:cNvPr id="0" name=""/>
        <dsp:cNvSpPr/>
      </dsp:nvSpPr>
      <dsp:spPr>
        <a:xfrm>
          <a:off x="0" y="591343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s-IS" sz="1500" kern="1200" dirty="0" smtClean="0">
              <a:solidFill>
                <a:schemeClr val="bg1"/>
              </a:solidFill>
            </a:rPr>
            <a:t>Annað tímabil jarðsögunnar kallast </a:t>
          </a:r>
          <a:r>
            <a:rPr lang="is-IS" sz="1500" kern="1200" dirty="0" smtClean="0">
              <a:solidFill>
                <a:srgbClr val="FF0000"/>
              </a:solidFill>
            </a:rPr>
            <a:t>Fornlífsöld </a:t>
          </a:r>
          <a:r>
            <a:rPr lang="is-IS" sz="1500" kern="1200" dirty="0" smtClean="0">
              <a:solidFill>
                <a:schemeClr val="bg1"/>
              </a:solidFill>
            </a:rPr>
            <a:t>Það stóð yfir í um 300 milljón ár.</a:t>
          </a:r>
          <a:endParaRPr lang="is-IS" sz="1500" kern="1200" dirty="0">
            <a:solidFill>
              <a:schemeClr val="bg1"/>
            </a:solidFill>
          </a:endParaRPr>
        </a:p>
      </dsp:txBody>
      <dsp:txXfrm>
        <a:off x="0" y="591343"/>
        <a:ext cx="2571749" cy="1543050"/>
      </dsp:txXfrm>
    </dsp:sp>
    <dsp:sp modelId="{E7AC539C-AFC1-4CDF-BB44-860BF4209712}">
      <dsp:nvSpPr>
        <dsp:cNvPr id="0" name=""/>
        <dsp:cNvSpPr/>
      </dsp:nvSpPr>
      <dsp:spPr>
        <a:xfrm>
          <a:off x="2828925" y="591343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s-IS" sz="1500" kern="1200" dirty="0" smtClean="0">
              <a:solidFill>
                <a:schemeClr val="bg1"/>
              </a:solidFill>
            </a:rPr>
            <a:t>Á fornlífsöld </a:t>
          </a:r>
          <a:r>
            <a:rPr lang="is-IS" sz="1500" kern="1200" dirty="0" err="1" smtClean="0">
              <a:solidFill>
                <a:schemeClr val="bg1"/>
              </a:solidFill>
            </a:rPr>
            <a:t>þróaðist</a:t>
          </a:r>
          <a:r>
            <a:rPr lang="is-IS" sz="1500" kern="1200" dirty="0" smtClean="0">
              <a:solidFill>
                <a:schemeClr val="bg1"/>
              </a:solidFill>
            </a:rPr>
            <a:t> lífið hratt á jörðinni og færðist </a:t>
          </a:r>
          <a:r>
            <a:rPr lang="is-IS" sz="1500" kern="1200" dirty="0" err="1" smtClean="0">
              <a:solidFill>
                <a:schemeClr val="bg1"/>
              </a:solidFill>
            </a:rPr>
            <a:t>úr</a:t>
          </a:r>
          <a:r>
            <a:rPr lang="is-IS" sz="1500" kern="1200" dirty="0" smtClean="0">
              <a:solidFill>
                <a:schemeClr val="bg1"/>
              </a:solidFill>
            </a:rPr>
            <a:t> höfunum og upp á land.</a:t>
          </a:r>
          <a:endParaRPr lang="is-IS" sz="1500" kern="1200" dirty="0">
            <a:solidFill>
              <a:schemeClr val="bg1"/>
            </a:solidFill>
          </a:endParaRPr>
        </a:p>
      </dsp:txBody>
      <dsp:txXfrm>
        <a:off x="2828925" y="591343"/>
        <a:ext cx="2571749" cy="1543050"/>
      </dsp:txXfrm>
    </dsp:sp>
    <dsp:sp modelId="{0DA32E38-B8B4-42C7-8218-7298DAC2A3C3}">
      <dsp:nvSpPr>
        <dsp:cNvPr id="0" name=""/>
        <dsp:cNvSpPr/>
      </dsp:nvSpPr>
      <dsp:spPr>
        <a:xfrm>
          <a:off x="5657849" y="591343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s-IS" sz="1500" kern="1200" dirty="0" smtClean="0">
              <a:solidFill>
                <a:schemeClr val="bg1"/>
              </a:solidFill>
            </a:rPr>
            <a:t>Við lok fornlífsaldar þurrkaðist 90 % alls lífs á jörðinni </a:t>
          </a:r>
          <a:r>
            <a:rPr lang="is-IS" sz="1500" kern="1200" dirty="0" err="1" smtClean="0">
              <a:solidFill>
                <a:schemeClr val="bg1"/>
              </a:solidFill>
            </a:rPr>
            <a:t>út</a:t>
          </a:r>
          <a:r>
            <a:rPr lang="is-IS" sz="1500" kern="1200" dirty="0" smtClean="0">
              <a:solidFill>
                <a:schemeClr val="bg1"/>
              </a:solidFill>
            </a:rPr>
            <a:t>  vegna  loftslagsbreytinga og jöklamyndunar.</a:t>
          </a:r>
          <a:endParaRPr lang="is-IS" sz="1500" kern="1200" dirty="0">
            <a:solidFill>
              <a:schemeClr val="bg1"/>
            </a:solidFill>
          </a:endParaRPr>
        </a:p>
      </dsp:txBody>
      <dsp:txXfrm>
        <a:off x="5657849" y="591343"/>
        <a:ext cx="2571749" cy="1543050"/>
      </dsp:txXfrm>
    </dsp:sp>
    <dsp:sp modelId="{122654DD-DEAE-4687-9DA8-3E4CFD9945B5}">
      <dsp:nvSpPr>
        <dsp:cNvPr id="0" name=""/>
        <dsp:cNvSpPr/>
      </dsp:nvSpPr>
      <dsp:spPr>
        <a:xfrm>
          <a:off x="1414462" y="2391569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s-IS" sz="1500" kern="1200" dirty="0" smtClean="0">
              <a:solidFill>
                <a:schemeClr val="bg1"/>
              </a:solidFill>
            </a:rPr>
            <a:t>Á fornlífsöld urðu til miklir skógar sem smám saman urðu að </a:t>
          </a:r>
          <a:r>
            <a:rPr lang="is-IS" sz="1500" kern="1200" dirty="0" smtClean="0">
              <a:solidFill>
                <a:srgbClr val="FF0000"/>
              </a:solidFill>
            </a:rPr>
            <a:t>steinkolum</a:t>
          </a:r>
          <a:r>
            <a:rPr lang="is-IS" sz="1500" kern="1200" dirty="0" smtClean="0">
              <a:solidFill>
                <a:schemeClr val="bg1"/>
              </a:solidFill>
            </a:rPr>
            <a:t> í </a:t>
          </a:r>
          <a:r>
            <a:rPr lang="is-IS" sz="1500" kern="1200" dirty="0" err="1" smtClean="0">
              <a:solidFill>
                <a:schemeClr val="bg1"/>
              </a:solidFill>
            </a:rPr>
            <a:t>jörðu</a:t>
          </a:r>
          <a:r>
            <a:rPr lang="is-IS" sz="1500" kern="1200" dirty="0" smtClean="0">
              <a:solidFill>
                <a:schemeClr val="bg1"/>
              </a:solidFill>
            </a:rPr>
            <a:t>,sem </a:t>
          </a:r>
          <a:r>
            <a:rPr lang="is-IS" sz="1500" kern="1200" dirty="0" err="1" smtClean="0">
              <a:solidFill>
                <a:schemeClr val="bg1"/>
              </a:solidFill>
            </a:rPr>
            <a:t>nýtt</a:t>
          </a:r>
          <a:r>
            <a:rPr lang="is-IS" sz="1500" kern="1200" dirty="0" smtClean="0">
              <a:solidFill>
                <a:schemeClr val="bg1"/>
              </a:solidFill>
            </a:rPr>
            <a:t> hafa verið sem orkugjafi</a:t>
          </a:r>
          <a:r>
            <a:rPr lang="is-IS" sz="1500" kern="1200" dirty="0" smtClean="0"/>
            <a:t>.</a:t>
          </a:r>
          <a:endParaRPr lang="is-IS" sz="1500" kern="1200" dirty="0"/>
        </a:p>
      </dsp:txBody>
      <dsp:txXfrm>
        <a:off x="1414462" y="2391569"/>
        <a:ext cx="2571749" cy="1543050"/>
      </dsp:txXfrm>
    </dsp:sp>
    <dsp:sp modelId="{4F589FE6-0FD1-484B-B3C5-3244018A9342}">
      <dsp:nvSpPr>
        <dsp:cNvPr id="0" name=""/>
        <dsp:cNvSpPr/>
      </dsp:nvSpPr>
      <dsp:spPr>
        <a:xfrm>
          <a:off x="4243387" y="2391569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s-IS" sz="1500" kern="1200" dirty="0" smtClean="0">
              <a:solidFill>
                <a:schemeClr val="bg1"/>
              </a:solidFill>
            </a:rPr>
            <a:t>Á fornlífsöld runnu jarðskorpuflekarnir saman og mynduðu heilt samhangandi meginland,sem við köllum </a:t>
          </a:r>
          <a:r>
            <a:rPr lang="is-IS" sz="1500" kern="1200" dirty="0" err="1" smtClean="0">
              <a:solidFill>
                <a:srgbClr val="FF0000"/>
              </a:solidFill>
            </a:rPr>
            <a:t>Pangea</a:t>
          </a:r>
          <a:endParaRPr lang="is-IS" sz="1500" kern="1200" dirty="0">
            <a:solidFill>
              <a:srgbClr val="FF0000"/>
            </a:solidFill>
          </a:endParaRPr>
        </a:p>
      </dsp:txBody>
      <dsp:txXfrm>
        <a:off x="4243387" y="2391569"/>
        <a:ext cx="2571749" cy="15430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íðuhaussstaðgengill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s-IS"/>
          </a:p>
        </p:txBody>
      </p:sp>
      <p:sp>
        <p:nvSpPr>
          <p:cNvPr id="3" name="Dagsetningarstaðgengill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3AB6E5-4088-4D84-AC8D-D44D6320B864}" type="datetimeFigureOut">
              <a:rPr lang="is-IS" smtClean="0"/>
              <a:t>20.8.2014</a:t>
            </a:fld>
            <a:endParaRPr lang="is-IS"/>
          </a:p>
        </p:txBody>
      </p:sp>
      <p:sp>
        <p:nvSpPr>
          <p:cNvPr id="4" name="Skyggnumyndastaðgengill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s-IS"/>
          </a:p>
        </p:txBody>
      </p:sp>
      <p:sp>
        <p:nvSpPr>
          <p:cNvPr id="5" name="Minnispunktastaðgengill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s-IS" smtClean="0"/>
              <a:t>Smelltu til að breyta stílum aðaltexta</a:t>
            </a:r>
          </a:p>
          <a:p>
            <a:pPr lvl="1"/>
            <a:r>
              <a:rPr lang="is-IS" smtClean="0"/>
              <a:t>Annað stig</a:t>
            </a:r>
          </a:p>
          <a:p>
            <a:pPr lvl="2"/>
            <a:r>
              <a:rPr lang="is-IS" smtClean="0"/>
              <a:t>Þriðja stig</a:t>
            </a:r>
          </a:p>
          <a:p>
            <a:pPr lvl="3"/>
            <a:r>
              <a:rPr lang="is-IS" smtClean="0"/>
              <a:t>Fjórða stig</a:t>
            </a:r>
          </a:p>
          <a:p>
            <a:pPr lvl="4"/>
            <a:r>
              <a:rPr lang="is-IS" smtClean="0"/>
              <a:t>Fimmta stig</a:t>
            </a:r>
            <a:endParaRPr lang="is-IS"/>
          </a:p>
        </p:txBody>
      </p:sp>
      <p:sp>
        <p:nvSpPr>
          <p:cNvPr id="6" name="Síðufótarstaðgengill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s-IS"/>
          </a:p>
        </p:txBody>
      </p:sp>
      <p:sp>
        <p:nvSpPr>
          <p:cNvPr id="7" name="Skyggnunúmersstaðgengill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282340-F5C3-4C52-A7A3-E5CD4D398191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15438561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yggnumyndastaðgengill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innispunktastaðgengill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s-IS" dirty="0"/>
          </a:p>
        </p:txBody>
      </p:sp>
      <p:sp>
        <p:nvSpPr>
          <p:cNvPr id="4" name="Skyggnunúmersstaðgengill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282340-F5C3-4C52-A7A3-E5CD4D398191}" type="slidenum">
              <a:rPr lang="is-IS" smtClean="0"/>
              <a:t>7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7259625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ilskygg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is-IS" smtClean="0"/>
              <a:t>Smelltu til að breyta stíl aðaltitils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s-IS" smtClean="0"/>
              <a:t>Smelltu til að breyta stíl aðalundirtitla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8AA50-111E-4554-A380-37A85EDC8DEE}" type="datetimeFigureOut">
              <a:rPr lang="is-IS" smtClean="0"/>
              <a:t>20.8.2014</a:t>
            </a:fld>
            <a:endParaRPr lang="is-I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A0241AB-10F5-4EC1-B19E-C8358CE56C38}" type="slidenum">
              <a:rPr lang="is-IS" smtClean="0"/>
              <a:t>‹#›</a:t>
            </a:fld>
            <a:endParaRPr lang="is-I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is-I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ill og lóðréttur tex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smtClean="0"/>
              <a:t>Smelltu til að breyta stíl aðaltitils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s-IS" smtClean="0"/>
              <a:t>Smelltu til að breyta stílum aðaltexta</a:t>
            </a:r>
          </a:p>
          <a:p>
            <a:pPr lvl="1"/>
            <a:r>
              <a:rPr lang="is-IS" smtClean="0"/>
              <a:t>Annað stig</a:t>
            </a:r>
          </a:p>
          <a:p>
            <a:pPr lvl="2"/>
            <a:r>
              <a:rPr lang="is-IS" smtClean="0"/>
              <a:t>Þriðja stig</a:t>
            </a:r>
          </a:p>
          <a:p>
            <a:pPr lvl="3"/>
            <a:r>
              <a:rPr lang="is-IS" smtClean="0"/>
              <a:t>Fjórða stig</a:t>
            </a:r>
          </a:p>
          <a:p>
            <a:pPr lvl="4"/>
            <a:r>
              <a:rPr lang="is-IS" smtClean="0"/>
              <a:t>Fimmta stig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8AA50-111E-4554-A380-37A85EDC8DEE}" type="datetimeFigureOut">
              <a:rPr lang="is-IS" smtClean="0"/>
              <a:t>20.8.2014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241AB-10F5-4EC1-B19E-C8358CE56C38}" type="slidenum">
              <a:rPr lang="is-IS" smtClean="0"/>
              <a:t>‹#›</a:t>
            </a:fld>
            <a:endParaRPr lang="is-I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óðréttur titill og tex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s-IS" smtClean="0"/>
              <a:t>Smelltu til að breyta stíl aðaltitils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s-IS" smtClean="0"/>
              <a:t>Smelltu til að breyta stílum aðaltexta</a:t>
            </a:r>
          </a:p>
          <a:p>
            <a:pPr lvl="1"/>
            <a:r>
              <a:rPr lang="is-IS" smtClean="0"/>
              <a:t>Annað stig</a:t>
            </a:r>
          </a:p>
          <a:p>
            <a:pPr lvl="2"/>
            <a:r>
              <a:rPr lang="is-IS" smtClean="0"/>
              <a:t>Þriðja stig</a:t>
            </a:r>
          </a:p>
          <a:p>
            <a:pPr lvl="3"/>
            <a:r>
              <a:rPr lang="is-IS" smtClean="0"/>
              <a:t>Fjórða stig</a:t>
            </a:r>
          </a:p>
          <a:p>
            <a:pPr lvl="4"/>
            <a:r>
              <a:rPr lang="is-IS" smtClean="0"/>
              <a:t>Fimmta stig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8AA50-111E-4554-A380-37A85EDC8DEE}" type="datetimeFigureOut">
              <a:rPr lang="is-IS" smtClean="0"/>
              <a:t>20.8.2014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241AB-10F5-4EC1-B19E-C8358CE56C38}" type="slidenum">
              <a:rPr lang="is-IS" smtClean="0"/>
              <a:t>‹#›</a:t>
            </a:fld>
            <a:endParaRPr lang="is-I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ill og ef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smtClean="0"/>
              <a:t>Smelltu til að breyta stíl aðaltitils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is-IS" smtClean="0"/>
              <a:t>Smelltu til að breyta stílum aðaltexta</a:t>
            </a:r>
          </a:p>
          <a:p>
            <a:pPr lvl="1"/>
            <a:r>
              <a:rPr lang="is-IS" smtClean="0"/>
              <a:t>Annað stig</a:t>
            </a:r>
          </a:p>
          <a:p>
            <a:pPr lvl="2"/>
            <a:r>
              <a:rPr lang="is-IS" smtClean="0"/>
              <a:t>Þriðja stig</a:t>
            </a:r>
          </a:p>
          <a:p>
            <a:pPr lvl="3"/>
            <a:r>
              <a:rPr lang="is-IS" smtClean="0"/>
              <a:t>Fjórða stig</a:t>
            </a:r>
          </a:p>
          <a:p>
            <a:pPr lvl="4"/>
            <a:r>
              <a:rPr lang="is-IS" smtClean="0"/>
              <a:t>Fimmta stig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8AA50-111E-4554-A380-37A85EDC8DEE}" type="datetimeFigureOut">
              <a:rPr lang="is-IS" smtClean="0"/>
              <a:t>20.8.2014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241AB-10F5-4EC1-B19E-C8358CE56C38}" type="slidenum">
              <a:rPr lang="is-IS" smtClean="0"/>
              <a:t>‹#›</a:t>
            </a:fld>
            <a:endParaRPr lang="is-I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Kaflafyrirsög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is-IS" smtClean="0"/>
              <a:t>Smelltu til að breyta stíl aðaltitils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s-IS" smtClean="0"/>
              <a:t>Smelltu til að breyta stílum aðaltexta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8AA50-111E-4554-A380-37A85EDC8DEE}" type="datetimeFigureOut">
              <a:rPr lang="is-IS" smtClean="0"/>
              <a:t>20.8.2014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241AB-10F5-4EC1-B19E-C8358CE56C38}" type="slidenum">
              <a:rPr lang="is-IS" smtClean="0"/>
              <a:t>‹#›</a:t>
            </a:fld>
            <a:endParaRPr lang="is-I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ö efnisatrið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smtClean="0"/>
              <a:t>Smelltu til að breyta stíl aðaltitils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s-IS" smtClean="0"/>
              <a:t>Smelltu til að breyta stílum aðaltexta</a:t>
            </a:r>
          </a:p>
          <a:p>
            <a:pPr lvl="1"/>
            <a:r>
              <a:rPr lang="is-IS" smtClean="0"/>
              <a:t>Annað stig</a:t>
            </a:r>
          </a:p>
          <a:p>
            <a:pPr lvl="2"/>
            <a:r>
              <a:rPr lang="is-IS" smtClean="0"/>
              <a:t>Þriðja stig</a:t>
            </a:r>
          </a:p>
          <a:p>
            <a:pPr lvl="3"/>
            <a:r>
              <a:rPr lang="is-IS" smtClean="0"/>
              <a:t>Fjórða stig</a:t>
            </a:r>
          </a:p>
          <a:p>
            <a:pPr lvl="4"/>
            <a:r>
              <a:rPr lang="is-IS" smtClean="0"/>
              <a:t>Fimmta stig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8AA50-111E-4554-A380-37A85EDC8DEE}" type="datetimeFigureOut">
              <a:rPr lang="is-IS" smtClean="0"/>
              <a:t>20.8.2014</a:t>
            </a:fld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241AB-10F5-4EC1-B19E-C8358CE56C38}" type="slidenum">
              <a:rPr lang="is-IS" smtClean="0"/>
              <a:t>‹#›</a:t>
            </a:fld>
            <a:endParaRPr lang="is-I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is-IS" smtClean="0"/>
              <a:t>Smelltu til að breyta stílum aðaltexta</a:t>
            </a:r>
          </a:p>
          <a:p>
            <a:pPr lvl="1"/>
            <a:r>
              <a:rPr lang="is-IS" smtClean="0"/>
              <a:t>Annað stig</a:t>
            </a:r>
          </a:p>
          <a:p>
            <a:pPr lvl="2"/>
            <a:r>
              <a:rPr lang="is-IS" smtClean="0"/>
              <a:t>Þriðja stig</a:t>
            </a:r>
          </a:p>
          <a:p>
            <a:pPr lvl="3"/>
            <a:r>
              <a:rPr lang="is-IS" smtClean="0"/>
              <a:t>Fjórða stig</a:t>
            </a:r>
          </a:p>
          <a:p>
            <a:pPr lvl="4"/>
            <a:r>
              <a:rPr lang="is-IS" smtClean="0"/>
              <a:t>Fimmta stig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anburðu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s-IS" smtClean="0"/>
              <a:t>Smelltu til að breyta stíl aðaltitils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s-IS" smtClean="0"/>
              <a:t>Smelltu til að breyta stílum aðaltexta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s-IS" smtClean="0"/>
              <a:t>Smelltu til að breyta stílum aðaltexta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8AA50-111E-4554-A380-37A85EDC8DEE}" type="datetimeFigureOut">
              <a:rPr lang="is-IS" smtClean="0"/>
              <a:t>20.8.2014</a:t>
            </a:fld>
            <a:endParaRPr lang="is-I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241AB-10F5-4EC1-B19E-C8358CE56C38}" type="slidenum">
              <a:rPr lang="is-IS" smtClean="0"/>
              <a:t>‹#›</a:t>
            </a:fld>
            <a:endParaRPr lang="is-I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is-IS" smtClean="0"/>
              <a:t>Smelltu til að breyta stílum aðaltexta</a:t>
            </a:r>
          </a:p>
          <a:p>
            <a:pPr lvl="1"/>
            <a:r>
              <a:rPr lang="is-IS" smtClean="0"/>
              <a:t>Annað stig</a:t>
            </a:r>
          </a:p>
          <a:p>
            <a:pPr lvl="2"/>
            <a:r>
              <a:rPr lang="is-IS" smtClean="0"/>
              <a:t>Þriðja stig</a:t>
            </a:r>
          </a:p>
          <a:p>
            <a:pPr lvl="3"/>
            <a:r>
              <a:rPr lang="is-IS" smtClean="0"/>
              <a:t>Fjórða stig</a:t>
            </a:r>
          </a:p>
          <a:p>
            <a:pPr lvl="4"/>
            <a:r>
              <a:rPr lang="is-IS" smtClean="0"/>
              <a:t>Fimmta stig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is-IS" smtClean="0"/>
              <a:t>Smelltu til að breyta stílum aðaltexta</a:t>
            </a:r>
          </a:p>
          <a:p>
            <a:pPr lvl="1"/>
            <a:r>
              <a:rPr lang="is-IS" smtClean="0"/>
              <a:t>Annað stig</a:t>
            </a:r>
          </a:p>
          <a:p>
            <a:pPr lvl="2"/>
            <a:r>
              <a:rPr lang="is-IS" smtClean="0"/>
              <a:t>Þriðja stig</a:t>
            </a:r>
          </a:p>
          <a:p>
            <a:pPr lvl="3"/>
            <a:r>
              <a:rPr lang="is-IS" smtClean="0"/>
              <a:t>Fjórða stig</a:t>
            </a:r>
          </a:p>
          <a:p>
            <a:pPr lvl="4"/>
            <a:r>
              <a:rPr lang="is-IS" smtClean="0"/>
              <a:t>Fimmta stig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ðeins titi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smtClean="0"/>
              <a:t>Smelltu til að breyta stíl aðaltitils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8AA50-111E-4554-A380-37A85EDC8DEE}" type="datetimeFigureOut">
              <a:rPr lang="is-IS" smtClean="0"/>
              <a:t>20.8.2014</a:t>
            </a:fld>
            <a:endParaRPr lang="is-I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241AB-10F5-4EC1-B19E-C8358CE56C38}" type="slidenum">
              <a:rPr lang="is-IS" smtClean="0"/>
              <a:t>‹#›</a:t>
            </a:fld>
            <a:endParaRPr lang="is-I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Aut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8AA50-111E-4554-A380-37A85EDC8DEE}" type="datetimeFigureOut">
              <a:rPr lang="is-IS" smtClean="0"/>
              <a:t>20.8.2014</a:t>
            </a:fld>
            <a:endParaRPr lang="is-I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241AB-10F5-4EC1-B19E-C8358CE56C38}" type="slidenum">
              <a:rPr lang="is-IS" smtClean="0"/>
              <a:t>‹#›</a:t>
            </a:fld>
            <a:endParaRPr lang="is-I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Efni með skýringartex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is-IS" smtClean="0"/>
              <a:t>Smelltu til að breyta stíl aðaltitils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s-IS" smtClean="0"/>
              <a:t>Smelltu til að breyta stílum aðaltexta</a:t>
            </a:r>
          </a:p>
          <a:p>
            <a:pPr lvl="1"/>
            <a:r>
              <a:rPr lang="is-IS" smtClean="0"/>
              <a:t>Annað stig</a:t>
            </a:r>
          </a:p>
          <a:p>
            <a:pPr lvl="2"/>
            <a:r>
              <a:rPr lang="is-IS" smtClean="0"/>
              <a:t>Þriðja stig</a:t>
            </a:r>
          </a:p>
          <a:p>
            <a:pPr lvl="3"/>
            <a:r>
              <a:rPr lang="is-IS" smtClean="0"/>
              <a:t>Fjórða stig</a:t>
            </a:r>
          </a:p>
          <a:p>
            <a:pPr lvl="4"/>
            <a:r>
              <a:rPr lang="is-IS" smtClean="0"/>
              <a:t>Fimmta stig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s-IS" smtClean="0"/>
              <a:t>Smelltu til að breyta stílum aðaltexta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8AA50-111E-4554-A380-37A85EDC8DEE}" type="datetimeFigureOut">
              <a:rPr lang="is-IS" smtClean="0"/>
              <a:t>20.8.2014</a:t>
            </a:fld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241AB-10F5-4EC1-B19E-C8358CE56C38}" type="slidenum">
              <a:rPr lang="is-IS" smtClean="0"/>
              <a:t>‹#›</a:t>
            </a:fld>
            <a:endParaRPr lang="is-I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Mynd með skýringartex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is-IS" smtClean="0"/>
              <a:t>Smelltu til að breyta stíl aðaltitils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s-IS" smtClean="0"/>
              <a:t>Smelltu á tákn til að bæta við mynd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s-IS" smtClean="0"/>
              <a:t>Smelltu til að breyta stílum aðaltexta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8AA50-111E-4554-A380-37A85EDC8DEE}" type="datetimeFigureOut">
              <a:rPr lang="is-IS" smtClean="0"/>
              <a:t>20.8.2014</a:t>
            </a:fld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241AB-10F5-4EC1-B19E-C8358CE56C38}" type="slidenum">
              <a:rPr lang="is-IS" smtClean="0"/>
              <a:t>‹#›</a:t>
            </a:fld>
            <a:endParaRPr lang="is-I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is-IS" smtClean="0"/>
              <a:t>Smelltu til að breyta stíl aðaltitils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s-IS" smtClean="0"/>
              <a:t>Smelltu til að breyta stílum aðaltexta</a:t>
            </a:r>
          </a:p>
          <a:p>
            <a:pPr lvl="1"/>
            <a:r>
              <a:rPr lang="is-IS" smtClean="0"/>
              <a:t>Annað stig</a:t>
            </a:r>
          </a:p>
          <a:p>
            <a:pPr lvl="2"/>
            <a:r>
              <a:rPr lang="is-IS" smtClean="0"/>
              <a:t>Þriðja stig</a:t>
            </a:r>
          </a:p>
          <a:p>
            <a:pPr lvl="3"/>
            <a:r>
              <a:rPr lang="is-IS" smtClean="0"/>
              <a:t>Fjórða stig</a:t>
            </a:r>
          </a:p>
          <a:p>
            <a:pPr lvl="4"/>
            <a:r>
              <a:rPr lang="is-IS" smtClean="0"/>
              <a:t>Fimmta stig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8888AA50-111E-4554-A380-37A85EDC8DEE}" type="datetimeFigureOut">
              <a:rPr lang="is-IS" smtClean="0"/>
              <a:t>20.8.2014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AA0241AB-10F5-4EC1-B19E-C8358CE56C38}" type="slidenum">
              <a:rPr lang="is-IS" smtClean="0"/>
              <a:t>‹#›</a:t>
            </a:fld>
            <a:endParaRPr lang="is-IS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Jörðin verður til 	</a:t>
            </a:r>
            <a:endParaRPr lang="is-IS" dirty="0"/>
          </a:p>
        </p:txBody>
      </p:sp>
      <p:sp>
        <p:nvSpPr>
          <p:cNvPr id="3" name="Staðgengill efnis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s-IS" b="1" dirty="0" smtClean="0">
                <a:solidFill>
                  <a:schemeClr val="tx2"/>
                </a:solidFill>
              </a:rPr>
              <a:t>Sólkerfið </a:t>
            </a:r>
            <a:r>
              <a:rPr lang="is-IS" dirty="0" smtClean="0">
                <a:solidFill>
                  <a:schemeClr val="tx2"/>
                </a:solidFill>
              </a:rPr>
              <a:t>er </a:t>
            </a:r>
            <a:r>
              <a:rPr lang="is-IS" dirty="0" err="1" smtClean="0">
                <a:solidFill>
                  <a:schemeClr val="tx2"/>
                </a:solidFill>
              </a:rPr>
              <a:t>sólin</a:t>
            </a:r>
            <a:r>
              <a:rPr lang="is-IS" dirty="0" smtClean="0">
                <a:solidFill>
                  <a:schemeClr val="tx2"/>
                </a:solidFill>
              </a:rPr>
              <a:t> og allt það sem gengur á brautum í kringum hana þ.e. </a:t>
            </a:r>
            <a:r>
              <a:rPr lang="is-IS" smtClean="0">
                <a:solidFill>
                  <a:schemeClr val="tx2"/>
                </a:solidFill>
              </a:rPr>
              <a:t>reikistjörnur – tungl – smástirni – halastjörnur.</a:t>
            </a:r>
          </a:p>
          <a:p>
            <a:r>
              <a:rPr lang="is-IS" b="1" smtClean="0">
                <a:solidFill>
                  <a:schemeClr val="tx2"/>
                </a:solidFill>
              </a:rPr>
              <a:t>Sólin</a:t>
            </a:r>
            <a:r>
              <a:rPr lang="is-IS" smtClean="0">
                <a:solidFill>
                  <a:schemeClr val="tx2"/>
                </a:solidFill>
              </a:rPr>
              <a:t> er í 150 milljón km. fjarlægð frá jörðinni.</a:t>
            </a:r>
          </a:p>
          <a:p>
            <a:r>
              <a:rPr lang="is-IS" smtClean="0">
                <a:solidFill>
                  <a:schemeClr val="tx2"/>
                </a:solidFill>
              </a:rPr>
              <a:t>Reikistjörnurnar eru 8 þeim er skipt upp í tvo hópa innri og ytri reikistjörnur.</a:t>
            </a:r>
          </a:p>
          <a:p>
            <a:r>
              <a:rPr lang="is-IS" b="1" smtClean="0">
                <a:solidFill>
                  <a:schemeClr val="tx2"/>
                </a:solidFill>
              </a:rPr>
              <a:t>Innri </a:t>
            </a:r>
            <a:r>
              <a:rPr lang="is-IS" smtClean="0">
                <a:solidFill>
                  <a:schemeClr val="tx2"/>
                </a:solidFill>
              </a:rPr>
              <a:t>eru Merkúríus – Venus – Jörðin – Mars (yfirborðið er berg)</a:t>
            </a:r>
          </a:p>
          <a:p>
            <a:r>
              <a:rPr lang="is-IS" b="1" smtClean="0">
                <a:solidFill>
                  <a:schemeClr val="tx2"/>
                </a:solidFill>
              </a:rPr>
              <a:t>Ytri</a:t>
            </a:r>
            <a:r>
              <a:rPr lang="is-IS" smtClean="0">
                <a:solidFill>
                  <a:schemeClr val="tx2"/>
                </a:solidFill>
              </a:rPr>
              <a:t> eru Júpíter – Satúrnus – Úranus – Neptúnus (yfirborðið er gas.) Júpíter er stærsta reikisstjarnan. </a:t>
            </a:r>
            <a:endParaRPr lang="is-IS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2371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Jörðin verður til 	</a:t>
            </a:r>
            <a:endParaRPr lang="is-IS" dirty="0"/>
          </a:p>
        </p:txBody>
      </p:sp>
      <p:sp>
        <p:nvSpPr>
          <p:cNvPr id="3" name="Staðgengill efnis 2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4389120"/>
          </a:xfrm>
        </p:spPr>
        <p:txBody>
          <a:bodyPr/>
          <a:lstStyle/>
          <a:p>
            <a:r>
              <a:rPr lang="is-IS" b="1" dirty="0" smtClean="0">
                <a:solidFill>
                  <a:schemeClr val="tx2"/>
                </a:solidFill>
              </a:rPr>
              <a:t>Jörðin myndaðist fyrir um 4.600 milljón árum.</a:t>
            </a:r>
          </a:p>
          <a:p>
            <a:r>
              <a:rPr lang="is-IS" dirty="0" smtClean="0">
                <a:solidFill>
                  <a:schemeClr val="tx2"/>
                </a:solidFill>
              </a:rPr>
              <a:t>Jarðsögunni er skipt upp í 4 tímabil: </a:t>
            </a:r>
          </a:p>
          <a:p>
            <a:pPr marL="0" indent="0">
              <a:buNone/>
            </a:pPr>
            <a:r>
              <a:rPr lang="is-IS" dirty="0" smtClean="0">
                <a:solidFill>
                  <a:schemeClr val="tx2"/>
                </a:solidFill>
              </a:rPr>
              <a:t>Forkambríum – fornlífsöld – miðlífsöld – nýlífsöld.</a:t>
            </a:r>
          </a:p>
          <a:p>
            <a:pPr marL="0" indent="0">
              <a:buNone/>
            </a:pPr>
            <a:r>
              <a:rPr lang="is-IS" dirty="0" smtClean="0">
                <a:solidFill>
                  <a:schemeClr val="tx2"/>
                </a:solidFill>
              </a:rPr>
              <a:t>Forkambríum er langlengsta jarðsöguskeiðið og einkenndist af mikilli eldvirkni , þá fóru höfin að myndast og að lokum andrúmsloftið.  Því lauk fyrir ca. </a:t>
            </a:r>
            <a:r>
              <a:rPr lang="is-IS" smtClean="0">
                <a:solidFill>
                  <a:schemeClr val="tx2"/>
                </a:solidFill>
              </a:rPr>
              <a:t>545 milljón árum. </a:t>
            </a:r>
          </a:p>
          <a:p>
            <a:pPr marL="0" indent="0">
              <a:buNone/>
            </a:pPr>
            <a:r>
              <a:rPr lang="is-IS" smtClean="0">
                <a:solidFill>
                  <a:schemeClr val="tx2"/>
                </a:solidFill>
              </a:rPr>
              <a:t>Undir lok tímabilsins varð fyrsta lífið til ,og voru það frumstæðar bakteríur.</a:t>
            </a:r>
          </a:p>
          <a:p>
            <a:pPr marL="0" indent="0">
              <a:buNone/>
            </a:pPr>
            <a:endParaRPr lang="is-IS" dirty="0"/>
          </a:p>
        </p:txBody>
      </p:sp>
    </p:spTree>
    <p:extLst>
      <p:ext uri="{BB962C8B-B14F-4D97-AF65-F5344CB8AC3E}">
        <p14:creationId xmlns:p14="http://schemas.microsoft.com/office/powerpoint/2010/main" val="2228935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Jörðin verður til 	</a:t>
            </a:r>
            <a:endParaRPr lang="is-IS" dirty="0"/>
          </a:p>
        </p:txBody>
      </p:sp>
      <p:graphicFrame>
        <p:nvGraphicFramePr>
          <p:cNvPr id="4" name="Staðgengill efnis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0875276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48272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Jörðin verður til 	</a:t>
            </a:r>
            <a:endParaRPr lang="is-IS" dirty="0"/>
          </a:p>
        </p:txBody>
      </p:sp>
      <p:sp>
        <p:nvSpPr>
          <p:cNvPr id="3" name="Staðgengill efnis 2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is-IS" dirty="0" smtClean="0">
                <a:solidFill>
                  <a:schemeClr val="tx2"/>
                </a:solidFill>
              </a:rPr>
              <a:t>Síðustu 65 milljónir ára kallast nýlífsöld.  </a:t>
            </a:r>
          </a:p>
          <a:p>
            <a:r>
              <a:rPr lang="is-IS" dirty="0" smtClean="0">
                <a:solidFill>
                  <a:schemeClr val="tx2"/>
                </a:solidFill>
              </a:rPr>
              <a:t>Vegna  </a:t>
            </a:r>
            <a:r>
              <a:rPr lang="is-IS" dirty="0" err="1" smtClean="0">
                <a:solidFill>
                  <a:schemeClr val="tx2"/>
                </a:solidFill>
              </a:rPr>
              <a:t>jarðskorpuhreifinga</a:t>
            </a:r>
            <a:r>
              <a:rPr lang="is-IS" dirty="0" smtClean="0">
                <a:solidFill>
                  <a:schemeClr val="tx2"/>
                </a:solidFill>
              </a:rPr>
              <a:t> fóru helstu fjallgarðar jarðar að myndast á þessum tíma. Himalaja-Klettafjöll-Andesfjöll -Alparnir</a:t>
            </a:r>
            <a:endParaRPr lang="is-IS" dirty="0">
              <a:solidFill>
                <a:schemeClr val="tx2"/>
              </a:solidFill>
            </a:endParaRPr>
          </a:p>
        </p:txBody>
      </p:sp>
      <p:sp>
        <p:nvSpPr>
          <p:cNvPr id="4" name="Staðgengill efnis 3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is-IS" dirty="0" smtClean="0">
                <a:solidFill>
                  <a:schemeClr val="tx2"/>
                </a:solidFill>
              </a:rPr>
              <a:t>Eitt af mikilvægustu einkennum þessa tímabils er þróun dýralífs. Spendýr koma fram og í kjölfarið fyrir 3-4 milljón árum forfeður manna.</a:t>
            </a:r>
          </a:p>
          <a:p>
            <a:r>
              <a:rPr lang="is-IS" dirty="0" smtClean="0">
                <a:solidFill>
                  <a:schemeClr val="tx2"/>
                </a:solidFill>
              </a:rPr>
              <a:t>Þessir forfeður okkar </a:t>
            </a:r>
            <a:r>
              <a:rPr lang="is-IS" dirty="0" err="1" smtClean="0">
                <a:solidFill>
                  <a:schemeClr val="tx2"/>
                </a:solidFill>
              </a:rPr>
              <a:t>þróuðust</a:t>
            </a:r>
            <a:r>
              <a:rPr lang="is-IS" dirty="0" smtClean="0">
                <a:solidFill>
                  <a:schemeClr val="tx2"/>
                </a:solidFill>
              </a:rPr>
              <a:t> áfram og til varð </a:t>
            </a:r>
            <a:r>
              <a:rPr lang="is-IS" dirty="0" err="1" smtClean="0">
                <a:solidFill>
                  <a:schemeClr val="tx2"/>
                </a:solidFill>
              </a:rPr>
              <a:t>Homo</a:t>
            </a:r>
            <a:r>
              <a:rPr lang="is-IS" dirty="0" smtClean="0">
                <a:solidFill>
                  <a:schemeClr val="tx2"/>
                </a:solidFill>
              </a:rPr>
              <a:t> </a:t>
            </a:r>
            <a:r>
              <a:rPr lang="is-IS" dirty="0" err="1" smtClean="0">
                <a:solidFill>
                  <a:schemeClr val="tx2"/>
                </a:solidFill>
              </a:rPr>
              <a:t>Sapiens</a:t>
            </a:r>
            <a:r>
              <a:rPr lang="is-IS" dirty="0" smtClean="0">
                <a:solidFill>
                  <a:schemeClr val="tx2"/>
                </a:solidFill>
              </a:rPr>
              <a:t> (hinn viti borni maður)</a:t>
            </a:r>
            <a:endParaRPr lang="is-I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4017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il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Jörðin verður til 	</a:t>
            </a:r>
            <a:endParaRPr lang="is-IS" dirty="0"/>
          </a:p>
        </p:txBody>
      </p:sp>
      <p:sp>
        <p:nvSpPr>
          <p:cNvPr id="6" name="Staðgengill efnis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 smtClean="0">
                <a:solidFill>
                  <a:schemeClr val="tx2"/>
                </a:solidFill>
              </a:rPr>
              <a:t>Jörðin ferðast á 100 þús. </a:t>
            </a:r>
            <a:r>
              <a:rPr lang="is-IS" smtClean="0">
                <a:solidFill>
                  <a:schemeClr val="tx2"/>
                </a:solidFill>
              </a:rPr>
              <a:t>km. hraða umhverfis sólu. Þessi hringferð tekur 365 daga og 6 klukkustundir. </a:t>
            </a:r>
          </a:p>
          <a:p>
            <a:r>
              <a:rPr lang="is-IS" smtClean="0">
                <a:solidFill>
                  <a:schemeClr val="tx2"/>
                </a:solidFill>
              </a:rPr>
              <a:t>Til að leiðrétta almanaksárið þarf því að bæta inn degi á 4 árs fresti, það kallast hlaupár.</a:t>
            </a:r>
          </a:p>
          <a:p>
            <a:r>
              <a:rPr lang="is-IS" smtClean="0">
                <a:solidFill>
                  <a:schemeClr val="tx2"/>
                </a:solidFill>
              </a:rPr>
              <a:t>Jörðin snýst einn hring um sjálfan sig á 24 tímu og kallast það sólarhringur.</a:t>
            </a:r>
          </a:p>
          <a:p>
            <a:r>
              <a:rPr lang="is-IS" smtClean="0">
                <a:solidFill>
                  <a:schemeClr val="tx2"/>
                </a:solidFill>
              </a:rPr>
              <a:t>Tunglið snýst umhverfis jörðina og tekur hver                                                            hringur 27 sólarhringa.                                                                                              </a:t>
            </a:r>
            <a:endParaRPr lang="is-IS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4282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il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Jörðin verður til 	</a:t>
            </a:r>
            <a:endParaRPr lang="is-IS" dirty="0"/>
          </a:p>
        </p:txBody>
      </p:sp>
      <p:sp>
        <p:nvSpPr>
          <p:cNvPr id="9" name="Staðgengill efnis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 smtClean="0">
                <a:solidFill>
                  <a:schemeClr val="tx2"/>
                </a:solidFill>
              </a:rPr>
              <a:t>Halli jarðar á leið hennar umhverfis </a:t>
            </a:r>
            <a:r>
              <a:rPr lang="is-IS" dirty="0" err="1" smtClean="0">
                <a:solidFill>
                  <a:schemeClr val="tx2"/>
                </a:solidFill>
              </a:rPr>
              <a:t>sólu</a:t>
            </a:r>
            <a:r>
              <a:rPr lang="is-IS" dirty="0" smtClean="0">
                <a:solidFill>
                  <a:schemeClr val="tx2"/>
                </a:solidFill>
              </a:rPr>
              <a:t> er 23,5 ˚ þessi halli veldur árstíðum.</a:t>
            </a:r>
          </a:p>
          <a:p>
            <a:r>
              <a:rPr lang="is-IS" dirty="0" smtClean="0">
                <a:solidFill>
                  <a:schemeClr val="tx2"/>
                </a:solidFill>
              </a:rPr>
              <a:t>Lengstur dagur á norðurhveli er í lok júní þá eru sumarsólstöður.</a:t>
            </a:r>
          </a:p>
          <a:p>
            <a:r>
              <a:rPr lang="is-IS" dirty="0" smtClean="0">
                <a:solidFill>
                  <a:schemeClr val="tx2"/>
                </a:solidFill>
              </a:rPr>
              <a:t>Jafndægur á hausti er í lok september þá er dagur og nótt jafnlöng.</a:t>
            </a:r>
          </a:p>
          <a:p>
            <a:r>
              <a:rPr lang="is-IS" dirty="0" smtClean="0">
                <a:solidFill>
                  <a:schemeClr val="tx2"/>
                </a:solidFill>
              </a:rPr>
              <a:t>Vetrarsólstöður eru í lok desember og þá er dagurinn stystur á norðurhveli.</a:t>
            </a:r>
          </a:p>
          <a:p>
            <a:r>
              <a:rPr lang="is-IS" dirty="0" smtClean="0">
                <a:solidFill>
                  <a:schemeClr val="tx2"/>
                </a:solidFill>
              </a:rPr>
              <a:t>Í lok mars er jafndægur að vori.</a:t>
            </a:r>
            <a:endParaRPr lang="is-I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174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il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Jörðin verður til </a:t>
            </a:r>
            <a:r>
              <a:rPr lang="is-IS" smtClean="0"/>
              <a:t>	</a:t>
            </a:r>
            <a:endParaRPr lang="is-IS" dirty="0"/>
          </a:p>
        </p:txBody>
      </p:sp>
      <p:sp>
        <p:nvSpPr>
          <p:cNvPr id="6" name="Staðgengill efnis 5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s-IS" dirty="0" smtClean="0">
                <a:solidFill>
                  <a:schemeClr val="tx2"/>
                </a:solidFill>
              </a:rPr>
              <a:t>Sovétríkin sendu </a:t>
            </a:r>
            <a:r>
              <a:rPr lang="is-IS" smtClean="0">
                <a:solidFill>
                  <a:schemeClr val="tx2"/>
                </a:solidFill>
              </a:rPr>
              <a:t>fyrsta  </a:t>
            </a:r>
            <a:r>
              <a:rPr lang="is-IS" smtClean="0">
                <a:solidFill>
                  <a:schemeClr val="tx2"/>
                </a:solidFill>
              </a:rPr>
              <a:t>ómannað tunglfar </a:t>
            </a:r>
            <a:r>
              <a:rPr lang="is-IS" dirty="0" smtClean="0">
                <a:solidFill>
                  <a:schemeClr val="tx2"/>
                </a:solidFill>
              </a:rPr>
              <a:t>á loft 1959.</a:t>
            </a:r>
          </a:p>
          <a:p>
            <a:r>
              <a:rPr lang="is-IS" dirty="0" smtClean="0">
                <a:solidFill>
                  <a:schemeClr val="tx2"/>
                </a:solidFill>
              </a:rPr>
              <a:t>1969 sendu bandaríkjamenn mannað far til tunglsins.</a:t>
            </a:r>
          </a:p>
          <a:p>
            <a:r>
              <a:rPr lang="is-IS" dirty="0" smtClean="0">
                <a:solidFill>
                  <a:schemeClr val="tx2"/>
                </a:solidFill>
              </a:rPr>
              <a:t>Mörg voldug ríki kappkosta að vera með geimferðaáætlanir í dag</a:t>
            </a:r>
            <a:r>
              <a:rPr lang="is-IS" smtClean="0">
                <a:solidFill>
                  <a:schemeClr val="tx2"/>
                </a:solidFill>
              </a:rPr>
              <a:t>. </a:t>
            </a:r>
            <a:r>
              <a:rPr lang="is-IS" smtClean="0">
                <a:solidFill>
                  <a:schemeClr val="tx2"/>
                </a:solidFill>
              </a:rPr>
              <a:t>Ástæðunar </a:t>
            </a:r>
            <a:r>
              <a:rPr lang="is-IS" dirty="0" smtClean="0">
                <a:solidFill>
                  <a:schemeClr val="tx2"/>
                </a:solidFill>
              </a:rPr>
              <a:t>eru bæði </a:t>
            </a:r>
            <a:r>
              <a:rPr lang="is-IS" dirty="0" err="1" smtClean="0">
                <a:solidFill>
                  <a:schemeClr val="tx2"/>
                </a:solidFill>
              </a:rPr>
              <a:t>pólitískar-efnahagslegar-hernaðarlegar</a:t>
            </a:r>
            <a:r>
              <a:rPr lang="is-IS" dirty="0" smtClean="0">
                <a:solidFill>
                  <a:schemeClr val="tx2"/>
                </a:solidFill>
              </a:rPr>
              <a:t>.</a:t>
            </a:r>
          </a:p>
          <a:p>
            <a:r>
              <a:rPr lang="is-IS" dirty="0" smtClean="0">
                <a:solidFill>
                  <a:schemeClr val="tx2"/>
                </a:solidFill>
              </a:rPr>
              <a:t>Í dag eru ca. </a:t>
            </a:r>
            <a:r>
              <a:rPr lang="is-IS" smtClean="0">
                <a:solidFill>
                  <a:schemeClr val="tx2"/>
                </a:solidFill>
              </a:rPr>
              <a:t>90 ómönnuð geimför á sveimi í himingeimnum við ýmiskonar rannsóknir. </a:t>
            </a:r>
          </a:p>
          <a:p>
            <a:r>
              <a:rPr lang="is-IS" smtClean="0">
                <a:solidFill>
                  <a:schemeClr val="tx2"/>
                </a:solidFill>
              </a:rPr>
              <a:t>Mikill fjöldi gervitungla eru á sveimi umhverfis jörðina og eru m.a. mikilvæg fyrir síma og tölvuþjónustu.</a:t>
            </a:r>
          </a:p>
          <a:p>
            <a:r>
              <a:rPr lang="is-IS" smtClean="0">
                <a:solidFill>
                  <a:schemeClr val="tx2"/>
                </a:solidFill>
              </a:rPr>
              <a:t>Geimstöð er stórt gervitungl þar sem geimfarar geta dvalið í lengri tíma. ,,Alþjóðlega geimstöðin“ er samstarfsverkefni margra þjóða.</a:t>
            </a:r>
            <a:endParaRPr lang="is-I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073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þ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205</TotalTime>
  <Words>528</Words>
  <Application>Microsoft Office PowerPoint</Application>
  <PresentationFormat>Sýnt á skjá (4:3)</PresentationFormat>
  <Paragraphs>42</Paragraphs>
  <Slides>7</Slides>
  <Notes>1</Notes>
  <HiddenSlides>0</HiddenSlides>
  <MMClips>0</MMClips>
  <ScaleCrop>false</ScaleCrop>
  <HeadingPairs>
    <vt:vector size="4" baseType="variant">
      <vt:variant>
        <vt:lpstr>Þema</vt:lpstr>
      </vt:variant>
      <vt:variant>
        <vt:i4>1</vt:i4>
      </vt:variant>
      <vt:variant>
        <vt:lpstr>Skyggnutitlar</vt:lpstr>
      </vt:variant>
      <vt:variant>
        <vt:i4>7</vt:i4>
      </vt:variant>
    </vt:vector>
  </HeadingPairs>
  <TitlesOfParts>
    <vt:vector size="8" baseType="lpstr">
      <vt:lpstr>Executive</vt:lpstr>
      <vt:lpstr>Jörðin verður til  </vt:lpstr>
      <vt:lpstr>Jörðin verður til  </vt:lpstr>
      <vt:lpstr>Jörðin verður til  </vt:lpstr>
      <vt:lpstr>Jörðin verður til  </vt:lpstr>
      <vt:lpstr>Jörðin verður til  </vt:lpstr>
      <vt:lpstr>Jörðin verður til  </vt:lpstr>
      <vt:lpstr>Jörðin verður til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Um víða veröld : Jörðin  1. Jörðin verður til</dc:title>
  <dc:creator>Lenovo</dc:creator>
  <cp:lastModifiedBy>Mikael Marino Rivera</cp:lastModifiedBy>
  <cp:revision>17</cp:revision>
  <dcterms:created xsi:type="dcterms:W3CDTF">2014-01-02T14:04:16Z</dcterms:created>
  <dcterms:modified xsi:type="dcterms:W3CDTF">2014-08-20T11:21:27Z</dcterms:modified>
</cp:coreProperties>
</file>