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669E"/>
    <a:srgbClr val="2D68A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2620" y="109483"/>
            <a:ext cx="8925035" cy="6639034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rgbClr val="2D68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61138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pic>
        <p:nvPicPr>
          <p:cNvPr id="16" name="Picture 15" descr="fotur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967"/>
          <a:stretch/>
        </p:blipFill>
        <p:spPr>
          <a:xfrm>
            <a:off x="-87586" y="6419947"/>
            <a:ext cx="9144000" cy="3460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122620" y="1664138"/>
            <a:ext cx="8925035" cy="105979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22620" y="1646620"/>
            <a:ext cx="892503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2620" y="109483"/>
            <a:ext cx="8925035" cy="6639034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22620" y="1664138"/>
            <a:ext cx="8925035" cy="105979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22620" y="1646620"/>
            <a:ext cx="892503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pic>
        <p:nvPicPr>
          <p:cNvPr id="13" name="Picture 12" descr="fotur.pn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967"/>
          <a:stretch/>
        </p:blipFill>
        <p:spPr>
          <a:xfrm>
            <a:off x="-87586" y="6419947"/>
            <a:ext cx="9144000" cy="34608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7146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rgbClr val="2D68A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0838" indent="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79438" indent="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08038" indent="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36638" indent="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257300" indent="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84313" indent="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719263" indent="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946275" indent="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9827" y="1815983"/>
            <a:ext cx="3726873" cy="1924050"/>
          </a:xfrm>
        </p:spPr>
        <p:txBody>
          <a:bodyPr/>
          <a:lstStyle/>
          <a:p>
            <a:r>
              <a:rPr lang="en-US" sz="4500" dirty="0" smtClean="0"/>
              <a:t>2.2 </a:t>
            </a:r>
            <a:r>
              <a:rPr lang="en-US" sz="4500" dirty="0" err="1" smtClean="0"/>
              <a:t>Menntun</a:t>
            </a:r>
            <a:endParaRPr lang="en-US" sz="4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3567" y="2410714"/>
            <a:ext cx="4170218" cy="63802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2. </a:t>
            </a:r>
            <a:r>
              <a:rPr lang="en-US" sz="2400" dirty="0" err="1" smtClean="0"/>
              <a:t>hluti</a:t>
            </a:r>
            <a:r>
              <a:rPr lang="en-US" sz="2400" dirty="0" smtClean="0"/>
              <a:t> – </a:t>
            </a:r>
            <a:r>
              <a:rPr lang="en-US" sz="2400" dirty="0" err="1" smtClean="0"/>
              <a:t>Réttindi</a:t>
            </a:r>
            <a:r>
              <a:rPr lang="en-US" sz="2400" dirty="0" smtClean="0"/>
              <a:t> </a:t>
            </a:r>
            <a:r>
              <a:rPr lang="en-US" sz="2400" dirty="0" err="1" smtClean="0"/>
              <a:t>og</a:t>
            </a:r>
            <a:r>
              <a:rPr lang="en-US" sz="2400" dirty="0" smtClean="0"/>
              <a:t> </a:t>
            </a:r>
            <a:r>
              <a:rPr lang="en-US" sz="2400" dirty="0" err="1" smtClean="0"/>
              <a:t>skyldur</a:t>
            </a:r>
            <a:endParaRPr lang="en-US" sz="2400" dirty="0"/>
          </a:p>
        </p:txBody>
      </p:sp>
      <p:pic>
        <p:nvPicPr>
          <p:cNvPr id="4" name="Picture 3" descr="fjolskylda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029" y="1400783"/>
            <a:ext cx="2932094" cy="416068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9522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Ný</a:t>
            </a:r>
            <a:r>
              <a:rPr lang="en-US" sz="4300" dirty="0" smtClean="0"/>
              <a:t> </a:t>
            </a:r>
            <a:r>
              <a:rPr lang="en-US" sz="4300" dirty="0" err="1" smtClean="0"/>
              <a:t>samfélagsgerð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77)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100" dirty="0" smtClean="0"/>
              <a:t> </a:t>
            </a:r>
            <a:r>
              <a:rPr lang="is-IS" sz="3100" dirty="0" smtClean="0"/>
              <a:t>Flestar konur eru útivinnandi nú á dögum.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100" dirty="0" smtClean="0"/>
              <a:t> Skilnuðum hefur fjölgað og einstæðir foreldrar með börn eru orðin algeng fjölskyldugerð.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100" dirty="0" smtClean="0"/>
              <a:t> Breytingar á fjölskyldugerð virðast koma verr við strákana en stelpurnar – oft er eins og þá skorti tilfinnanlega fyrirmyndir.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endParaRPr lang="is-IS" sz="32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endParaRPr lang="is-IS" sz="2600" dirty="0" smtClean="0"/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Menntun</a:t>
            </a:r>
            <a:r>
              <a:rPr lang="en-US" sz="4300" dirty="0" smtClean="0"/>
              <a:t> á 21. </a:t>
            </a:r>
            <a:r>
              <a:rPr lang="en-US" sz="4300" dirty="0" err="1" smtClean="0"/>
              <a:t>öld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78)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100" dirty="0" smtClean="0"/>
              <a:t> </a:t>
            </a:r>
            <a:r>
              <a:rPr lang="is-IS" sz="3200" dirty="0" smtClean="0"/>
              <a:t>Á Íslandi velja langflestir grunnskóla-nemendur að hefja nám í framhaldsskóla.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Örlítið fleiri stelpur en strákar fara í framhaldsskóla að loknum grunnskóla.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endParaRPr lang="is-IS" sz="2600" dirty="0" smtClean="0"/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Framhaldsmenntun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79)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100" dirty="0" smtClean="0"/>
              <a:t> </a:t>
            </a:r>
            <a:r>
              <a:rPr lang="is-IS" sz="3200" dirty="0" smtClean="0"/>
              <a:t>Allir nemendur sem hafa lokið grunnskóla-prófi eiga rétt á að hefja nám í framhalds-skóla.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Framhaldsskólar setja inntökuskilyrði – þú verður að hafa náð tilteknum lágmarksárangri til að geta innritast á aðrar brautir en almenna braut.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endParaRPr lang="is-IS" sz="2600" dirty="0" smtClean="0"/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Framhaldsmenntun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79)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100" dirty="0" smtClean="0"/>
              <a:t> </a:t>
            </a:r>
            <a:r>
              <a:rPr lang="is-IS" sz="3200" dirty="0" smtClean="0"/>
              <a:t>Starfsnámsbrautir eru mjög fjölbreyttar en þeim má skipta í tvo flokka: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400" dirty="0" smtClean="0"/>
              <a:t>Nám sem leiðir til lögverndaðra starfsréttinda. Dæmi: Læknar, sjúkraliðar.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Nám sem veitir undirbúning til skilgreindra starfa án þess að um sé að ræða lögverndað starfsheiti. Dæmi: Skrifstofubraut undirbýr nemendur undir störf á skrifstofu.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endParaRPr lang="is-IS" sz="2600" dirty="0" smtClean="0"/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2" y="244158"/>
            <a:ext cx="7345362" cy="1339850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Menntun</a:t>
            </a:r>
            <a:r>
              <a:rPr lang="en-US" sz="4000" dirty="0" smtClean="0"/>
              <a:t> </a:t>
            </a:r>
            <a:r>
              <a:rPr lang="en-US" sz="4000" dirty="0" err="1" smtClean="0"/>
              <a:t>og</a:t>
            </a:r>
            <a:r>
              <a:rPr lang="en-US" sz="4000" dirty="0" smtClean="0"/>
              <a:t> </a:t>
            </a:r>
            <a:r>
              <a:rPr lang="en-US" sz="4000" dirty="0" err="1" smtClean="0"/>
              <a:t>vinnumarkaður</a:t>
            </a:r>
            <a:r>
              <a:rPr lang="en-US" sz="4000" dirty="0" smtClean="0"/>
              <a:t> (</a:t>
            </a:r>
            <a:r>
              <a:rPr lang="en-US" sz="4000" dirty="0" err="1" smtClean="0"/>
              <a:t>bls</a:t>
            </a:r>
            <a:r>
              <a:rPr lang="en-US" sz="4000" dirty="0" smtClean="0"/>
              <a:t>. 79)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7" y="2133601"/>
            <a:ext cx="8371352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2900" dirty="0" smtClean="0"/>
              <a:t> </a:t>
            </a:r>
            <a:r>
              <a:rPr lang="is-IS" sz="3200" dirty="0" smtClean="0"/>
              <a:t>Þekking og menntun er mikilvæg – hún er ein af meginstoðum lýðræðis, almennrar velferðar og menningar.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Reyndu að finna rök með fullyrðingunni hér að ofan.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2" y="244158"/>
            <a:ext cx="7345362" cy="1339850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Menntun</a:t>
            </a:r>
            <a:r>
              <a:rPr lang="en-US" sz="4000" dirty="0" smtClean="0"/>
              <a:t> </a:t>
            </a:r>
            <a:r>
              <a:rPr lang="en-US" sz="4000" dirty="0" err="1" smtClean="0"/>
              <a:t>og</a:t>
            </a:r>
            <a:r>
              <a:rPr lang="en-US" sz="4000" dirty="0" smtClean="0"/>
              <a:t> </a:t>
            </a:r>
            <a:r>
              <a:rPr lang="en-US" sz="4000" dirty="0" err="1" smtClean="0"/>
              <a:t>vinnumarkaður</a:t>
            </a:r>
            <a:r>
              <a:rPr lang="en-US" sz="4000" dirty="0" smtClean="0"/>
              <a:t> (</a:t>
            </a:r>
            <a:r>
              <a:rPr lang="en-US" sz="4000" dirty="0" err="1" smtClean="0"/>
              <a:t>bls</a:t>
            </a:r>
            <a:r>
              <a:rPr lang="en-US" sz="4000" dirty="0" smtClean="0"/>
              <a:t>. 80)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7" y="2133601"/>
            <a:ext cx="8371352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2900" dirty="0" smtClean="0"/>
              <a:t> </a:t>
            </a:r>
            <a:r>
              <a:rPr lang="is-IS" sz="3200" dirty="0" smtClean="0"/>
              <a:t>Skólum ber að gæta jafnréttis nemenda til náms – það er að bjóða öllum nemendum nám og kennslu við hæfi.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Það er erfitt að uppfylla öll markmið um jafnrétti til náms þó þau séu bundin í lög.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Af hverju heldur þú að svo sé?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2" y="244158"/>
            <a:ext cx="7345362" cy="1339850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Menntun</a:t>
            </a:r>
            <a:r>
              <a:rPr lang="en-US" sz="4000" dirty="0" smtClean="0"/>
              <a:t> </a:t>
            </a:r>
            <a:r>
              <a:rPr lang="en-US" sz="4000" dirty="0" err="1" smtClean="0"/>
              <a:t>og</a:t>
            </a:r>
            <a:r>
              <a:rPr lang="en-US" sz="4000" dirty="0" smtClean="0"/>
              <a:t> </a:t>
            </a:r>
            <a:r>
              <a:rPr lang="en-US" sz="4000" dirty="0" err="1" smtClean="0"/>
              <a:t>vinnumarkaður</a:t>
            </a:r>
            <a:r>
              <a:rPr lang="en-US" sz="4000" dirty="0" smtClean="0"/>
              <a:t> (</a:t>
            </a:r>
            <a:r>
              <a:rPr lang="en-US" sz="4000" dirty="0" err="1" smtClean="0"/>
              <a:t>bls</a:t>
            </a:r>
            <a:r>
              <a:rPr lang="en-US" sz="4000" dirty="0" smtClean="0"/>
              <a:t>. 80)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7" y="2133601"/>
            <a:ext cx="8371352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2900" dirty="0" smtClean="0"/>
              <a:t> </a:t>
            </a:r>
            <a:r>
              <a:rPr lang="is-IS" sz="3200" dirty="0" smtClean="0"/>
              <a:t>Rannsóknir sýna að mörg atriði skipta máli um möguleika fólks til að afla sér menntunar, til dæmis: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Kyn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Efnahagur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Búseta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Bakrunnur fjölskyldunnar / menntun fjölskyldunnar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2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Vinnumarkaður</a:t>
            </a:r>
            <a:r>
              <a:rPr lang="en-US" sz="4300" dirty="0" smtClean="0"/>
              <a:t> </a:t>
            </a:r>
            <a:r>
              <a:rPr lang="en-US" sz="4300" dirty="0" err="1" smtClean="0"/>
              <a:t>breytist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80)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7" y="2133601"/>
            <a:ext cx="8371352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2900" dirty="0" smtClean="0"/>
              <a:t> </a:t>
            </a:r>
            <a:r>
              <a:rPr lang="is-IS" sz="3200" dirty="0" smtClean="0"/>
              <a:t>Iðnbylting hófst í Bretlandi um 1750 (það var fyrsta landið til að iðnvæðast).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Iðnbylting varð á Íslandi um 150 árum síðar eða í byrjun 20. aldar.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Í hverju fólst iðnbyltingin?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Iðnbyltingin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80)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7" y="2133601"/>
            <a:ext cx="8371352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2900" dirty="0" smtClean="0"/>
              <a:t> </a:t>
            </a:r>
            <a:r>
              <a:rPr lang="is-IS" sz="3200" dirty="0" smtClean="0"/>
              <a:t>Nýjar vélar fundnar upp.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Nýting áður ónýttra orkulinda s.s. olíu og rafmagns.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Verksmiðjur – fjöldaframleiðsla.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Þéttbýlismyndun – borgir. Fólk varð að flytja úr sveit í borg til að fá vinnu.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Iðnbyltingin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81)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7" y="2133601"/>
            <a:ext cx="8371352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2900" dirty="0" smtClean="0"/>
              <a:t> </a:t>
            </a:r>
            <a:r>
              <a:rPr lang="is-IS" sz="3200" dirty="0" smtClean="0"/>
              <a:t>Sambýli stórra fjölskyldna úti á landi breyttist í fámennar kjarnafjölskyldur sem bjuggu í þröngum blokkaríbúðum í þéttbýli.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Fólk þekkti fáa í borgum og einangraðist.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Vinnutími var allt í einu afmarkaður (ólíkt því sem var í sveitum) og fólk fékk frítíma.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Menntun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75)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is-IS" sz="2800" dirty="0" smtClean="0"/>
              <a:t>Öllum börnum á aldrinum 6-16 ára er skylt að sækja grunnskóla.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Ríkið og sveitarfélögin eru skyldug til að halda skóla fyrir öll börn og unglinga á þessum aldri.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Foreldrar bera ábyrgð á að börn þeirra gangi í skóla og hægt er að sekta þá sem senda börnin sín ekki í skóla.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Upplýsingabyltingin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81)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7" y="2133601"/>
            <a:ext cx="8371352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2900" dirty="0" smtClean="0"/>
              <a:t> </a:t>
            </a:r>
            <a:r>
              <a:rPr lang="is-IS" sz="3200" dirty="0" smtClean="0"/>
              <a:t>Stöðugt fleiri vinna við tölvur og við upp-lýsingatækni.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Upplýsingabylting leiðir til þess að við verðum að læra nýjar vinnuaðferðir og menntunarkröfur breytast.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Stöðugt fleiri vinna við tölvur heima hjá sér þannig að skilin milli vinnutíma og frítíma minnka eða hverfa.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Upplýsingabyltingin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82)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7" y="2133601"/>
            <a:ext cx="8371352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Hugtök eins og sýndarveruleikaskólastofa eða sýndarveruleikavinnustaður vísa til þess að hermilíkön af veruleikanum eru notuð á sífellt fleiri sviðum um allan heim.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Mennt</a:t>
            </a:r>
            <a:r>
              <a:rPr lang="en-US" sz="4200" dirty="0" smtClean="0"/>
              <a:t> </a:t>
            </a:r>
            <a:r>
              <a:rPr lang="en-US" sz="4200" dirty="0" err="1" smtClean="0"/>
              <a:t>er</a:t>
            </a:r>
            <a:r>
              <a:rPr lang="en-US" sz="4200" dirty="0" smtClean="0"/>
              <a:t> </a:t>
            </a:r>
            <a:r>
              <a:rPr lang="en-US" sz="4200" dirty="0" err="1" smtClean="0"/>
              <a:t>máttur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82-83)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7" y="2133601"/>
            <a:ext cx="8371352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Mennt er máttur = Vitur maður er betri en sterkur og fróður maður betri en aflmikill.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Mennun hefur mikil áhrif á líf þitt og stöðu á vinnumarkaði – flestir líta á það sem sjálfsögð mannréttindi að hafa vinnu.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Mennt</a:t>
            </a:r>
            <a:r>
              <a:rPr lang="en-US" sz="4200" dirty="0" smtClean="0"/>
              <a:t> </a:t>
            </a:r>
            <a:r>
              <a:rPr lang="en-US" sz="4200" dirty="0" err="1" smtClean="0"/>
              <a:t>er</a:t>
            </a:r>
            <a:r>
              <a:rPr lang="en-US" sz="4200" dirty="0" smtClean="0"/>
              <a:t> </a:t>
            </a:r>
            <a:r>
              <a:rPr lang="en-US" sz="4200" dirty="0" err="1" smtClean="0"/>
              <a:t>máttur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83)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7" y="2133601"/>
            <a:ext cx="8371352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Vinnan gefur þér:</a:t>
            </a:r>
          </a:p>
          <a:p>
            <a:pPr marL="0" lvl="1"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600" dirty="0" smtClean="0"/>
              <a:t>Tekjur</a:t>
            </a:r>
          </a:p>
          <a:p>
            <a:pPr marL="0" lvl="1"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Rétt á sumarleyfum og öðrum fríum</a:t>
            </a:r>
          </a:p>
          <a:p>
            <a:pPr marL="0" lvl="1"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Rétt á orlofsgreiðslum</a:t>
            </a:r>
          </a:p>
          <a:p>
            <a:pPr marL="0" lvl="1"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Lífeyrisrétt</a:t>
            </a:r>
          </a:p>
          <a:p>
            <a:pPr marL="0" lvl="1"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Þátttökurétt í stéttarfélagi</a:t>
            </a:r>
          </a:p>
          <a:p>
            <a:pPr marL="0" lvl="1"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Stjórnmálaleg áhrif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Mennt</a:t>
            </a:r>
            <a:r>
              <a:rPr lang="en-US" sz="4200" dirty="0" smtClean="0"/>
              <a:t> </a:t>
            </a:r>
            <a:r>
              <a:rPr lang="en-US" sz="4200" dirty="0" err="1" smtClean="0"/>
              <a:t>er</a:t>
            </a:r>
            <a:r>
              <a:rPr lang="en-US" sz="4200" dirty="0" smtClean="0"/>
              <a:t> </a:t>
            </a:r>
            <a:r>
              <a:rPr lang="en-US" sz="4200" dirty="0" err="1" smtClean="0"/>
              <a:t>máttur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83)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7" y="2133601"/>
            <a:ext cx="8371352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Vinnan og hvernig okkur líður í vinnunni hefur áhrif á heilsufar okkar.</a:t>
            </a:r>
          </a:p>
          <a:p>
            <a:pPr marL="0" lvl="1"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Er þjóðin að skiptast upp í tvennt, þá sem hafa menntun og þá sem hafa hana ekki?</a:t>
            </a:r>
          </a:p>
          <a:p>
            <a:pPr marL="0" lvl="1"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</a:t>
            </a:r>
            <a:r>
              <a:rPr lang="is-IS" sz="2800" dirty="0" smtClean="0"/>
              <a:t>Hvaða skoðun hefur þú á fullyrðingunni hér að ofan? Skiptir það einhverju máli hvort þjóðin sé að skiptast í tvennt eftir mennun? Af hverju / af hverju ekki?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Til</a:t>
            </a:r>
            <a:r>
              <a:rPr lang="en-US" sz="4200" dirty="0" smtClean="0"/>
              <a:t> </a:t>
            </a:r>
            <a:r>
              <a:rPr lang="en-US" sz="4200" dirty="0" err="1" smtClean="0"/>
              <a:t>hvers</a:t>
            </a:r>
            <a:r>
              <a:rPr lang="en-US" sz="4200" dirty="0" smtClean="0"/>
              <a:t> </a:t>
            </a:r>
            <a:r>
              <a:rPr lang="en-US" sz="4200" dirty="0" err="1" smtClean="0"/>
              <a:t>eru</a:t>
            </a:r>
            <a:r>
              <a:rPr lang="en-US" sz="4200" dirty="0" smtClean="0"/>
              <a:t> </a:t>
            </a:r>
            <a:r>
              <a:rPr lang="en-US" sz="4200" dirty="0" err="1" smtClean="0"/>
              <a:t>skólar</a:t>
            </a:r>
            <a:r>
              <a:rPr lang="en-US" sz="4200" dirty="0" smtClean="0"/>
              <a:t>? (</a:t>
            </a:r>
            <a:r>
              <a:rPr lang="en-US" sz="4200" dirty="0" err="1" smtClean="0"/>
              <a:t>bls</a:t>
            </a:r>
            <a:r>
              <a:rPr lang="en-US" sz="4200" dirty="0" smtClean="0"/>
              <a:t>. 83)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7" y="2133601"/>
            <a:ext cx="8371352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Svo lengi lærir sem lifir – það þýðir að þú ert alltaf að læra eitthvað nýtt, á hverjum degi, hvort heldur í skólanum eða utan hans.</a:t>
            </a:r>
          </a:p>
          <a:p>
            <a:pPr marL="0" lvl="1"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</a:pPr>
            <a:endParaRPr lang="is-IS" sz="2800" dirty="0" smtClean="0"/>
          </a:p>
          <a:p>
            <a:pPr marL="0" lvl="1"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Hvað hefur þú lært nýtt í dag?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Til</a:t>
            </a:r>
            <a:r>
              <a:rPr lang="en-US" sz="4200" dirty="0" smtClean="0"/>
              <a:t> </a:t>
            </a:r>
            <a:r>
              <a:rPr lang="en-US" sz="4200" dirty="0" err="1" smtClean="0"/>
              <a:t>hvers</a:t>
            </a:r>
            <a:r>
              <a:rPr lang="en-US" sz="4200" dirty="0" smtClean="0"/>
              <a:t> </a:t>
            </a:r>
            <a:r>
              <a:rPr lang="en-US" sz="4200" dirty="0" err="1" smtClean="0"/>
              <a:t>eru</a:t>
            </a:r>
            <a:r>
              <a:rPr lang="en-US" sz="4200" dirty="0" smtClean="0"/>
              <a:t> </a:t>
            </a:r>
            <a:r>
              <a:rPr lang="en-US" sz="4200" dirty="0" err="1" smtClean="0"/>
              <a:t>skólar</a:t>
            </a:r>
            <a:r>
              <a:rPr lang="en-US" sz="4200" dirty="0" smtClean="0"/>
              <a:t>? (</a:t>
            </a:r>
            <a:r>
              <a:rPr lang="en-US" sz="4200" dirty="0" err="1" smtClean="0"/>
              <a:t>bls</a:t>
            </a:r>
            <a:r>
              <a:rPr lang="en-US" sz="4200" dirty="0" smtClean="0"/>
              <a:t>. 83)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7" y="2133601"/>
            <a:ext cx="8371352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Menntun í bændasamfélaginu var óformleg (átti sér ekki stað í skóla) því börn lærðu það sem þau þurftu með því að umgangast foreldra sína og annað fullorðið fólk.</a:t>
            </a:r>
          </a:p>
          <a:p>
            <a:pPr marL="0" lvl="1">
              <a:spcBef>
                <a:spcPts val="2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Í nútímasamfélagi eru stofnanir sem kallast skólar og þeim er ætlað að sjá nemendum fyrir formlegri menntun.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2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Þurfum</a:t>
            </a:r>
            <a:r>
              <a:rPr lang="en-US" sz="4200" dirty="0" smtClean="0"/>
              <a:t> </a:t>
            </a:r>
            <a:r>
              <a:rPr lang="en-US" sz="4200" dirty="0" err="1" smtClean="0"/>
              <a:t>við</a:t>
            </a:r>
            <a:r>
              <a:rPr lang="en-US" sz="4200" dirty="0" smtClean="0"/>
              <a:t> </a:t>
            </a:r>
            <a:r>
              <a:rPr lang="en-US" sz="4200" dirty="0" err="1" smtClean="0"/>
              <a:t>virkilega</a:t>
            </a:r>
            <a:r>
              <a:rPr lang="en-US" sz="4200" dirty="0" smtClean="0"/>
              <a:t> </a:t>
            </a:r>
            <a:r>
              <a:rPr lang="en-US" sz="4200" dirty="0" err="1" smtClean="0"/>
              <a:t>skóla</a:t>
            </a:r>
            <a:r>
              <a:rPr lang="en-US" sz="4200" dirty="0" smtClean="0"/>
              <a:t>? (</a:t>
            </a:r>
            <a:r>
              <a:rPr lang="en-US" sz="4200" dirty="0" err="1" smtClean="0"/>
              <a:t>bls</a:t>
            </a:r>
            <a:r>
              <a:rPr lang="en-US" sz="4200" dirty="0" smtClean="0"/>
              <a:t>. 84)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7" y="2133601"/>
            <a:ext cx="8371352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Menntun (formleg) er algjör grundvallar-forsenda fyrir því að þjóðfélagið geti lifað af.</a:t>
            </a:r>
          </a:p>
          <a:p>
            <a:pPr marL="0" lvl="1">
              <a:spcBef>
                <a:spcPts val="2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Til hvers er skóli? Væri hægt að sleppa honum alveg? Hver er þín skoðun á því? (Rökstyddu svar þitt.)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2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Þurfum</a:t>
            </a:r>
            <a:r>
              <a:rPr lang="en-US" sz="4200" dirty="0" smtClean="0"/>
              <a:t> </a:t>
            </a:r>
            <a:r>
              <a:rPr lang="en-US" sz="4200" dirty="0" err="1" smtClean="0"/>
              <a:t>við</a:t>
            </a:r>
            <a:r>
              <a:rPr lang="en-US" sz="4200" dirty="0" smtClean="0"/>
              <a:t> </a:t>
            </a:r>
            <a:r>
              <a:rPr lang="en-US" sz="4200" dirty="0" err="1" smtClean="0"/>
              <a:t>virkilega</a:t>
            </a:r>
            <a:r>
              <a:rPr lang="en-US" sz="4200" dirty="0" smtClean="0"/>
              <a:t> </a:t>
            </a:r>
            <a:r>
              <a:rPr lang="en-US" sz="4200" dirty="0" err="1" smtClean="0"/>
              <a:t>skóla</a:t>
            </a:r>
            <a:r>
              <a:rPr lang="en-US" sz="4200" dirty="0" smtClean="0"/>
              <a:t>? (</a:t>
            </a:r>
            <a:r>
              <a:rPr lang="en-US" sz="4200" dirty="0" err="1" smtClean="0"/>
              <a:t>bls</a:t>
            </a:r>
            <a:r>
              <a:rPr lang="en-US" sz="4200" dirty="0" smtClean="0"/>
              <a:t>. 84)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7" y="2133601"/>
            <a:ext cx="8371352" cy="3931920"/>
          </a:xfrm>
        </p:spPr>
        <p:txBody>
          <a:bodyPr>
            <a:noAutofit/>
          </a:bodyPr>
          <a:lstStyle/>
          <a:p>
            <a:pPr marL="514350" lvl="1" indent="-514350">
              <a:spcBef>
                <a:spcPts val="2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3100" b="1" dirty="0" smtClean="0"/>
              <a:t>Færni</a:t>
            </a:r>
            <a:r>
              <a:rPr lang="is-IS" sz="3100" dirty="0" smtClean="0"/>
              <a:t>:</a:t>
            </a:r>
            <a:r>
              <a:rPr lang="is-IS" sz="3100" b="1" dirty="0" smtClean="0"/>
              <a:t> </a:t>
            </a:r>
            <a:r>
              <a:rPr lang="is-IS" sz="3100" dirty="0" smtClean="0"/>
              <a:t>Skólinn kennir það sem fólk þarf til að geta sinnt vinnu (lesa, skrifa, reikna).</a:t>
            </a:r>
          </a:p>
          <a:p>
            <a:pPr marL="514350" lvl="1" indent="-514350">
              <a:spcBef>
                <a:spcPts val="2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3100" b="1" dirty="0" smtClean="0"/>
              <a:t>Dulda námskráin </a:t>
            </a:r>
            <a:r>
              <a:rPr lang="is-IS" sz="3100" dirty="0" smtClean="0"/>
              <a:t>(ekki formleg námskrá skóla) kennir þér að vinna með öðrum og umgangast alls konar fólk.</a:t>
            </a:r>
          </a:p>
          <a:p>
            <a:pPr marL="514350" lvl="1" indent="-514350">
              <a:spcBef>
                <a:spcPts val="2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3100" b="1" dirty="0" smtClean="0"/>
              <a:t>Geymslustaður</a:t>
            </a:r>
            <a:r>
              <a:rPr lang="is-IS" sz="3100" dirty="0" smtClean="0"/>
              <a:t> og giftingamarkaður fyrir nemendur.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7" y="271869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Summerhill-skólinn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84)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7" y="2133601"/>
            <a:ext cx="8371352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Lestu lýsinguna á Summerhill-skólanum á bls. 86.</a:t>
            </a:r>
          </a:p>
          <a:p>
            <a:pPr marL="0" lvl="1">
              <a:spcBef>
                <a:spcPts val="2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Hugleiddu kosti og galla slíks skóla.</a:t>
            </a:r>
          </a:p>
          <a:p>
            <a:pPr marL="0" lvl="1">
              <a:spcBef>
                <a:spcPts val="2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Er svona skóli raunverulegur kostur?</a:t>
            </a:r>
          </a:p>
          <a:p>
            <a:pPr marL="0" lvl="1">
              <a:spcBef>
                <a:spcPts val="2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Myndir þú vilja ganga í svona skóla? Af hverju / af hverju ekki?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Menntun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76)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is-IS" sz="3200" dirty="0" smtClean="0"/>
              <a:t>Um allan heim fara milljónir barna á mis við skólagöngu, meðal annars vegna fátæktar eða annarra félagslegra vandamála.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Stór hluti jarðarbúa lítur á skólagöngu sem réttindi. Heldur þú að börn og unglingar hér á landi líti á skólagönguna sem réttindi eða kvöð? Af hverju?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endParaRPr lang="is-IS" sz="2800" dirty="0" smtClean="0"/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7" y="271869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Kafla</a:t>
            </a:r>
            <a:r>
              <a:rPr lang="en-US" sz="4200" dirty="0" smtClean="0"/>
              <a:t> 2.2 </a:t>
            </a:r>
            <a:r>
              <a:rPr lang="en-US" sz="4200" dirty="0" err="1" smtClean="0"/>
              <a:t>er</a:t>
            </a:r>
            <a:r>
              <a:rPr lang="en-US" sz="4200" dirty="0" smtClean="0"/>
              <a:t> </a:t>
            </a:r>
            <a:r>
              <a:rPr lang="en-US" sz="4200" dirty="0" err="1" smtClean="0"/>
              <a:t>lokið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7" y="2133601"/>
            <a:ext cx="8371352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 err="1" smtClean="0"/>
              <a:t>Hér</a:t>
            </a:r>
            <a:r>
              <a:rPr lang="en-US" sz="3200" dirty="0" smtClean="0"/>
              <a:t> </a:t>
            </a:r>
            <a:r>
              <a:rPr lang="en-US" sz="3200" dirty="0" err="1" smtClean="0"/>
              <a:t>lýkur</a:t>
            </a:r>
            <a:r>
              <a:rPr lang="en-US" sz="3200" dirty="0" smtClean="0"/>
              <a:t> </a:t>
            </a:r>
            <a:r>
              <a:rPr lang="en-US" sz="3200" dirty="0" err="1" smtClean="0"/>
              <a:t>glósum</a:t>
            </a:r>
            <a:r>
              <a:rPr lang="en-US" sz="3200" dirty="0" smtClean="0"/>
              <a:t> </a:t>
            </a:r>
            <a:r>
              <a:rPr lang="en-US" sz="3200" dirty="0" err="1" smtClean="0"/>
              <a:t>úr</a:t>
            </a:r>
            <a:r>
              <a:rPr lang="en-US" sz="3200" dirty="0" smtClean="0"/>
              <a:t> </a:t>
            </a:r>
            <a:r>
              <a:rPr lang="en-US" sz="3200" dirty="0" err="1" smtClean="0"/>
              <a:t>kafla</a:t>
            </a:r>
            <a:r>
              <a:rPr lang="en-US" sz="3200" dirty="0" smtClean="0"/>
              <a:t> 2.2</a:t>
            </a:r>
          </a:p>
          <a:p>
            <a:pPr marL="0" lvl="1">
              <a:spcBef>
                <a:spcPts val="2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 err="1" smtClean="0"/>
              <a:t>Nú</a:t>
            </a:r>
            <a:r>
              <a:rPr lang="en-US" sz="3200" dirty="0" smtClean="0"/>
              <a:t> </a:t>
            </a:r>
            <a:r>
              <a:rPr lang="en-US" sz="3200" dirty="0" err="1" smtClean="0"/>
              <a:t>áttu</a:t>
            </a:r>
            <a:r>
              <a:rPr lang="en-US" sz="3200" dirty="0" smtClean="0"/>
              <a:t> </a:t>
            </a:r>
            <a:r>
              <a:rPr lang="en-US" sz="3200" dirty="0" err="1" smtClean="0"/>
              <a:t>bara</a:t>
            </a:r>
            <a:r>
              <a:rPr lang="en-US" sz="3200" dirty="0" smtClean="0"/>
              <a:t> </a:t>
            </a:r>
            <a:r>
              <a:rPr lang="en-US" sz="3200" dirty="0" err="1" smtClean="0"/>
              <a:t>eftir</a:t>
            </a:r>
            <a:r>
              <a:rPr lang="en-US" sz="3200" dirty="0" smtClean="0"/>
              <a:t> </a:t>
            </a:r>
            <a:r>
              <a:rPr lang="en-US" sz="3200" dirty="0" err="1" smtClean="0"/>
              <a:t>að</a:t>
            </a:r>
            <a:r>
              <a:rPr lang="en-US" sz="3200" dirty="0" smtClean="0"/>
              <a:t> </a:t>
            </a:r>
            <a:r>
              <a:rPr lang="en-US" sz="3200" dirty="0" err="1" smtClean="0"/>
              <a:t>svara</a:t>
            </a:r>
            <a:r>
              <a:rPr lang="en-US" sz="3200" dirty="0" smtClean="0"/>
              <a:t> </a:t>
            </a:r>
            <a:r>
              <a:rPr lang="en-US" sz="3200" dirty="0" err="1" smtClean="0"/>
              <a:t>spurningunum</a:t>
            </a:r>
            <a:r>
              <a:rPr lang="en-US" sz="3200" dirty="0" smtClean="0"/>
              <a:t> á </a:t>
            </a:r>
            <a:r>
              <a:rPr lang="en-US" sz="3200" dirty="0" err="1" smtClean="0"/>
              <a:t>bls</a:t>
            </a:r>
            <a:r>
              <a:rPr lang="en-US" sz="3200" dirty="0" smtClean="0"/>
              <a:t>. 88.</a:t>
            </a:r>
            <a:endParaRPr lang="is-IS" sz="2800" dirty="0" smtClean="0"/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Menntun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76-77)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is-IS" sz="3200" dirty="0" smtClean="0"/>
              <a:t>Samkvæmt íslenskum lögum eiga allir rétt á framhaldsskólanámi.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Samkvæmt lögum stóð til að stytta framhaldsskólann úr 4 árum í 3 á árinu 2011. Þetta stóðst ekki og nú er búið að fresta gildistöku laganna til í það minnsta ársins 2015.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Menntun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77)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is-IS" sz="3200" dirty="0" smtClean="0"/>
              <a:t>Langflestir grunnskólanemendur hefja nám í framhaldsskóla eða um 95% árgangsins (2010).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</a:t>
            </a:r>
            <a:r>
              <a:rPr lang="is-IS" sz="2800" dirty="0" smtClean="0"/>
              <a:t>Margir nemendur ná ekki að ljúka stúdentsprófi á 4 árum. Af þeim sem eru tvítugir útskrifast um 60% með stúdentspróf, um 44% stráka og 77% stelpna.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Menntun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77)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Brottfall stráka úr framhaldsskóla (þeir sem hætta án þess að ljúka skóla) er mikið áhyggjuefni.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Stúlkur sigla hraðbyri fram úr piltum í námi á öllum skólastigum í 43 iðnríkjum heims (OECD).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Menntun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77)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Stelpur hafa verið að sækja í sig veðrið þar sem þær stóðu verr að vígi en strákar, t.d. í stærðfræði og fleiri raungreinum.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Strákarnir hafa ekki verið að bæta sig í þeim greinum sem þeir stóðu verr að vígi en stelpurnar, t.d. í lestri og öðrum lesfögum.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Menntun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77)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Rannsóknir sýna að strákum líður í fleiri tilfellum verr í skólanum en stelpum. Þeir eiga frekar í útistöðum við aðra og þjást frekar af námsleiða.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Af hverju heldur þú að strákum líði verr í skólanum en stelpum? Hvernig myndir þú vilja breyta skólanum þannig að strákum liði betur þar? 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Ný</a:t>
            </a:r>
            <a:r>
              <a:rPr lang="en-US" sz="4300" dirty="0" smtClean="0"/>
              <a:t> </a:t>
            </a:r>
            <a:r>
              <a:rPr lang="en-US" sz="4300" dirty="0" err="1" smtClean="0"/>
              <a:t>samfélagsgerð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77)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Kannanir gefa til kynna að: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Strákar fái ekki jafn mikinn stuðning og stelpur heima fyrir, t.d. við heimanám.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Foreldrar virðist almennt hafa minna eftirlit með strákum en stelpum.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Foreldrar þekki síður vini sona sinna en dætra.</a:t>
            </a:r>
          </a:p>
        </p:txBody>
      </p:sp>
      <p:pic>
        <p:nvPicPr>
          <p:cNvPr id="6" name="Picture 4" descr="C:\Users\Notandi\Documents\Námsgagnastofnun\Þjóðfélagsfræði\grafik og myndir\pila-fjolubla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47193" y="271869"/>
            <a:ext cx="477219" cy="256032"/>
          </a:xfrm>
          <a:prstGeom prst="rect">
            <a:avLst/>
          </a:prstGeom>
          <a:noFill/>
        </p:spPr>
      </p:pic>
      <p:pic>
        <p:nvPicPr>
          <p:cNvPr id="7" name="Picture 5" descr="C:\Users\Notandi\Documents\Námsgagnastofnun\Þjóðfélagsfræði\grafik og myndir\d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8324" y="354998"/>
            <a:ext cx="1400175" cy="9613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1285</TotalTime>
  <Words>1449</Words>
  <Application>Microsoft Office PowerPoint</Application>
  <PresentationFormat>On-screen Show (4:3)</PresentationFormat>
  <Paragraphs>112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Capital</vt:lpstr>
      <vt:lpstr>2.2 Menntun</vt:lpstr>
      <vt:lpstr>Menntun (bls. 75)</vt:lpstr>
      <vt:lpstr>Menntun (bls. 76)</vt:lpstr>
      <vt:lpstr>Menntun (bls. 76-77)</vt:lpstr>
      <vt:lpstr>Menntun (bls. 77)</vt:lpstr>
      <vt:lpstr>Menntun (bls. 77)</vt:lpstr>
      <vt:lpstr>Menntun (bls. 77)</vt:lpstr>
      <vt:lpstr>Menntun (bls. 77)</vt:lpstr>
      <vt:lpstr>Ný samfélagsgerð (bls. 77)</vt:lpstr>
      <vt:lpstr>Ný samfélagsgerð (bls. 77)</vt:lpstr>
      <vt:lpstr>Menntun á 21. öld (bls. 78)</vt:lpstr>
      <vt:lpstr>Framhaldsmenntun (bls. 79)</vt:lpstr>
      <vt:lpstr>Framhaldsmenntun (bls. 79)</vt:lpstr>
      <vt:lpstr>Menntun og vinnumarkaður (bls. 79)</vt:lpstr>
      <vt:lpstr>Menntun og vinnumarkaður (bls. 80)</vt:lpstr>
      <vt:lpstr>Menntun og vinnumarkaður (bls. 80)</vt:lpstr>
      <vt:lpstr>Vinnumarkaður breytist (bls. 80)</vt:lpstr>
      <vt:lpstr>Iðnbyltingin (bls. 80)</vt:lpstr>
      <vt:lpstr>Iðnbyltingin (bls. 81)</vt:lpstr>
      <vt:lpstr>Upplýsingabyltingin (bls. 81)</vt:lpstr>
      <vt:lpstr>Upplýsingabyltingin (bls. 82)</vt:lpstr>
      <vt:lpstr>Mennt er máttur (bls. 82-83)</vt:lpstr>
      <vt:lpstr>Mennt er máttur (bls. 83)</vt:lpstr>
      <vt:lpstr>Mennt er máttur (bls. 83)</vt:lpstr>
      <vt:lpstr>Til hvers eru skólar? (bls. 83)</vt:lpstr>
      <vt:lpstr>Til hvers eru skólar? (bls. 83)</vt:lpstr>
      <vt:lpstr>Þurfum við virkilega skóla? (bls. 84)</vt:lpstr>
      <vt:lpstr>Þurfum við virkilega skóla? (bls. 84)</vt:lpstr>
      <vt:lpstr>Summerhill-skólinn (bls. 84)</vt:lpstr>
      <vt:lpstr>Kafla 2.2 er lokið</vt:lpstr>
    </vt:vector>
  </TitlesOfParts>
  <Company>Norðurpóllinn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Ólafur Már Svavarsson</dc:creator>
  <cp:lastModifiedBy>Bjarki Vigfússon</cp:lastModifiedBy>
  <cp:revision>58</cp:revision>
  <dcterms:created xsi:type="dcterms:W3CDTF">2011-05-04T14:28:42Z</dcterms:created>
  <dcterms:modified xsi:type="dcterms:W3CDTF">2011-05-29T16:40:08Z</dcterms:modified>
</cp:coreProperties>
</file>