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6"/>
  </p:notesMasterIdLst>
  <p:sldIdLst>
    <p:sldId id="256" r:id="rId2"/>
    <p:sldId id="263" r:id="rId3"/>
    <p:sldId id="265" r:id="rId4"/>
    <p:sldId id="277" r:id="rId5"/>
    <p:sldId id="268" r:id="rId6"/>
    <p:sldId id="269" r:id="rId7"/>
    <p:sldId id="270" r:id="rId8"/>
    <p:sldId id="272" r:id="rId9"/>
    <p:sldId id="271" r:id="rId10"/>
    <p:sldId id="274" r:id="rId11"/>
    <p:sldId id="273" r:id="rId12"/>
    <p:sldId id="275" r:id="rId13"/>
    <p:sldId id="276" r:id="rId14"/>
    <p:sldId id="278" r:id="rId15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0574-34E5-4919-AD64-91F8556B6A65}" type="datetimeFigureOut">
              <a:rPr lang="is-IS" smtClean="0"/>
              <a:t>20.8.2014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40687-EAEA-4393-94A8-2F4AC8CED5B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67970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40687-EAEA-4393-94A8-2F4AC8CED5B5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7758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 smtClean="0"/>
              <a:t>Smelltu til að breyta stíl aðalundirtitla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F748-5A8A-4A6E-AA67-3BF59578CB80}" type="datetime1">
              <a:rPr lang="is-IS" smtClean="0"/>
              <a:t>20.8.2014</a:t>
            </a:fld>
            <a:endParaRPr lang="is-I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‹#›</a:t>
            </a:fld>
            <a:endParaRPr lang="is-I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5D78-A84A-4B1E-9AE5-E66954BB8704}" type="datetime1">
              <a:rPr lang="is-IS" smtClean="0"/>
              <a:t>20.8.2014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45E9-F29E-480B-89CC-45FC79F9A25C}" type="datetime1">
              <a:rPr lang="is-IS" smtClean="0"/>
              <a:t>20.8.2014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B287-1958-4AAF-A0E8-FAAF9560A8AE}" type="datetime1">
              <a:rPr lang="is-IS" smtClean="0"/>
              <a:t>20.8.2014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D0E2-4EC3-4137-93F6-558B18A48DCA}" type="datetime1">
              <a:rPr lang="is-IS" smtClean="0"/>
              <a:t>20.8.2014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‹#›</a:t>
            </a:fld>
            <a:endParaRPr lang="is-I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1F05-2E57-479D-AD4D-88B42EE25895}" type="datetime1">
              <a:rPr lang="is-IS" smtClean="0"/>
              <a:t>20.8.2014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‹#›</a:t>
            </a:fld>
            <a:endParaRPr lang="is-I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487-A022-4B3C-9AB6-4CB8BDCE6753}" type="datetime1">
              <a:rPr lang="is-IS" smtClean="0"/>
              <a:t>20.8.2014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‹#›</a:t>
            </a:fld>
            <a:endParaRPr lang="is-I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1CD-AA80-40EA-9127-6C593E51AA43}" type="datetime1">
              <a:rPr lang="is-IS" smtClean="0"/>
              <a:t>20.8.2014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1883-42BA-41C8-9408-5E43233EC714}" type="datetime1">
              <a:rPr lang="is-IS" smtClean="0"/>
              <a:t>20.8.2014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44E0-2933-49FF-92B7-02536DA3270C}" type="datetime1">
              <a:rPr lang="is-IS" smtClean="0"/>
              <a:t>20.8.2014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 smtClean="0"/>
              <a:t>Smelltu á tákn til að bæta við mynd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4B39-0DF4-4244-A865-47B31D816DB8}" type="datetime1">
              <a:rPr lang="is-IS" smtClean="0"/>
              <a:t>20.8.2014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B7A1690-B5AE-4C84-AC7A-0BEC4321F60C}" type="datetime1">
              <a:rPr lang="is-IS" smtClean="0"/>
              <a:t>20.8.2014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6A06F3F-0C87-409D-B133-3C2D4E5CC179}" type="slidenum">
              <a:rPr lang="is-IS" smtClean="0"/>
              <a:t>‹#›</a:t>
            </a:fld>
            <a:endParaRPr lang="is-I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ill 7"/>
          <p:cNvSpPr>
            <a:spLocks noGrp="1"/>
          </p:cNvSpPr>
          <p:nvPr>
            <p:ph type="title"/>
          </p:nvPr>
        </p:nvSpPr>
        <p:spPr>
          <a:xfrm>
            <a:off x="1979712" y="116632"/>
            <a:ext cx="5112568" cy="1162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is-I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andakort</a:t>
            </a:r>
            <a:endParaRPr lang="is-IS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astaðgengill 9"/>
          <p:cNvSpPr>
            <a:spLocks noGrp="1"/>
          </p:cNvSpPr>
          <p:nvPr>
            <p:ph type="body" sz="half" idx="2"/>
          </p:nvPr>
        </p:nvSpPr>
        <p:spPr>
          <a:xfrm>
            <a:off x="59852" y="2162870"/>
            <a:ext cx="3388660" cy="2139518"/>
          </a:xfrm>
        </p:spPr>
        <p:txBody>
          <a:bodyPr>
            <a:noAutofit/>
          </a:bodyPr>
          <a:lstStyle/>
          <a:p>
            <a:pPr algn="ctr"/>
            <a:r>
              <a:rPr lang="is-IS" sz="3600" dirty="0" smtClean="0">
                <a:solidFill>
                  <a:schemeClr val="tx1"/>
                </a:solidFill>
              </a:rPr>
              <a:t>  </a:t>
            </a:r>
            <a:r>
              <a:rPr lang="is-IS" sz="3600" dirty="0" smtClean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is-I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kafli</a:t>
            </a:r>
          </a:p>
          <a:p>
            <a:pPr algn="ctr"/>
            <a:r>
              <a:rPr lang="is-I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bls. </a:t>
            </a:r>
            <a:r>
              <a:rPr lang="is-I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 – 57</a:t>
            </a:r>
          </a:p>
          <a:p>
            <a:pPr algn="ctr"/>
            <a:endParaRPr lang="is-IS" sz="3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s-I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 víða veröld:</a:t>
            </a:r>
          </a:p>
          <a:p>
            <a:pPr algn="ctr"/>
            <a:r>
              <a:rPr lang="is-I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is-I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örðin</a:t>
            </a:r>
            <a:endParaRPr lang="is-I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kyggnunúmersstaðgengill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1</a:t>
            </a:fld>
            <a:endParaRPr lang="is-I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23" y="1556792"/>
            <a:ext cx="5616625" cy="401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arammi 3"/>
          <p:cNvSpPr txBox="1"/>
          <p:nvPr/>
        </p:nvSpPr>
        <p:spPr>
          <a:xfrm>
            <a:off x="536408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7847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irtitill 1"/>
          <p:cNvSpPr>
            <a:spLocks noGrp="1"/>
          </p:cNvSpPr>
          <p:nvPr>
            <p:ph type="subTitle" idx="1"/>
          </p:nvPr>
        </p:nvSpPr>
        <p:spPr>
          <a:xfrm>
            <a:off x="1547664" y="260649"/>
            <a:ext cx="5637010" cy="576064"/>
          </a:xfrm>
        </p:spPr>
        <p:txBody>
          <a:bodyPr>
            <a:normAutofit/>
          </a:bodyPr>
          <a:lstStyle/>
          <a:p>
            <a:r>
              <a:rPr lang="is-I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Kort, frh</a:t>
            </a:r>
            <a:r>
              <a:rPr lang="is-I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is-I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Kortaskýringar</a:t>
            </a:r>
            <a:endParaRPr lang="is-I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10</a:t>
            </a:fld>
            <a:endParaRPr lang="is-IS"/>
          </a:p>
        </p:txBody>
      </p:sp>
      <p:sp>
        <p:nvSpPr>
          <p:cNvPr id="5" name="Textarammi 4"/>
          <p:cNvSpPr txBox="1"/>
          <p:nvPr/>
        </p:nvSpPr>
        <p:spPr>
          <a:xfrm>
            <a:off x="611560" y="735774"/>
            <a:ext cx="828092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Flest kort eru með upplýsingum sem útskýra hvað litir, letur og tákn á kortum merkja, þ.e</a:t>
            </a:r>
            <a:r>
              <a:rPr lang="is-IS" sz="26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s-IS" sz="2600" smtClean="0">
                <a:latin typeface="Times New Roman" pitchFamily="18" charset="0"/>
                <a:cs typeface="Times New Roman" pitchFamily="18" charset="0"/>
              </a:rPr>
              <a:t>kortaskýringar.</a:t>
            </a:r>
          </a:p>
          <a:p>
            <a:pPr marL="457200" indent="-457200">
              <a:buFont typeface="Wingdings" pitchFamily="2" charset="2"/>
              <a:buChar char="Ø"/>
            </a:pPr>
            <a:endParaRPr lang="is-IS" sz="26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s-IS" sz="2600" smtClean="0">
                <a:latin typeface="Times New Roman" pitchFamily="18" charset="0"/>
                <a:cs typeface="Times New Roman" pitchFamily="18" charset="0"/>
              </a:rPr>
              <a:t>Vegir </a:t>
            </a:r>
            <a:r>
              <a:rPr lang="is-IS" sz="2600">
                <a:latin typeface="Times New Roman" pitchFamily="18" charset="0"/>
                <a:cs typeface="Times New Roman" pitchFamily="18" charset="0"/>
              </a:rPr>
              <a:t>og þéttbýli eru yfirleitt með rauðum lit.  Grænn litur táknar gróið land, blár litur vatn eða </a:t>
            </a:r>
            <a:r>
              <a:rPr lang="is-IS" sz="2600" smtClean="0">
                <a:latin typeface="Times New Roman" pitchFamily="18" charset="0"/>
                <a:cs typeface="Times New Roman" pitchFamily="18" charset="0"/>
              </a:rPr>
              <a:t>sjó osfr.</a:t>
            </a:r>
          </a:p>
          <a:p>
            <a:pPr marL="457200" indent="-457200">
              <a:buFont typeface="Wingdings" pitchFamily="2" charset="2"/>
              <a:buChar char="Ø"/>
            </a:pPr>
            <a:endParaRPr lang="is-IS" sz="26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s-IS" sz="2600" smtClean="0">
                <a:latin typeface="Times New Roman" pitchFamily="18" charset="0"/>
                <a:cs typeface="Times New Roman" pitchFamily="18" charset="0"/>
              </a:rPr>
              <a:t>Letur </a:t>
            </a:r>
            <a:r>
              <a:rPr lang="is-IS" sz="2600">
                <a:latin typeface="Times New Roman" pitchFamily="18" charset="0"/>
                <a:cs typeface="Times New Roman" pitchFamily="18" charset="0"/>
              </a:rPr>
              <a:t>á kortum er misjafnt.  Örnefni, þ.e. heiti staða, eru ýmist með stórum eða litlum stöfum, eftir því hversu útbreidd svæðin eru.  Heiti á sjó, vötnum og </a:t>
            </a:r>
            <a:r>
              <a:rPr lang="is-IS" sz="2600" smtClean="0">
                <a:latin typeface="Times New Roman" pitchFamily="18" charset="0"/>
                <a:cs typeface="Times New Roman" pitchFamily="18" charset="0"/>
              </a:rPr>
              <a:t>ám eru skáletruð</a:t>
            </a:r>
          </a:p>
          <a:p>
            <a:pPr marL="457200" indent="-457200">
              <a:buFont typeface="Wingdings" pitchFamily="2" charset="2"/>
              <a:buChar char="Ø"/>
            </a:pPr>
            <a:endParaRPr lang="is-IS" sz="26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s-IS" sz="2600" smtClean="0">
                <a:latin typeface="Times New Roman" pitchFamily="18" charset="0"/>
                <a:cs typeface="Times New Roman" pitchFamily="18" charset="0"/>
              </a:rPr>
              <a:t>Stærðir </a:t>
            </a:r>
            <a:r>
              <a:rPr lang="is-IS" sz="2600">
                <a:latin typeface="Times New Roman" pitchFamily="18" charset="0"/>
                <a:cs typeface="Times New Roman" pitchFamily="18" charset="0"/>
              </a:rPr>
              <a:t>og hlutföll fyrirbæra á kortum eru oft stórlega ýkt og ekki í samræmi við raunveruleika. </a:t>
            </a:r>
            <a:br>
              <a:rPr lang="is-IS" sz="2600">
                <a:latin typeface="Times New Roman" pitchFamily="18" charset="0"/>
                <a:cs typeface="Times New Roman" pitchFamily="18" charset="0"/>
              </a:rPr>
            </a:br>
            <a:r>
              <a:rPr lang="is-IS" sz="2600">
                <a:latin typeface="Times New Roman" pitchFamily="18" charset="0"/>
                <a:cs typeface="Times New Roman" pitchFamily="18" charset="0"/>
              </a:rPr>
              <a:t>Vegir eru t.d. breiðari á kortum en í rauninni</a:t>
            </a:r>
            <a:br>
              <a:rPr lang="is-IS" sz="2600">
                <a:latin typeface="Times New Roman" pitchFamily="18" charset="0"/>
                <a:cs typeface="Times New Roman" pitchFamily="18" charset="0"/>
              </a:rPr>
            </a:br>
            <a:r>
              <a:rPr lang="is-IS" sz="2600">
                <a:latin typeface="Times New Roman" pitchFamily="18" charset="0"/>
                <a:cs typeface="Times New Roman" pitchFamily="18" charset="0"/>
              </a:rPr>
              <a:t>(sjá bls. 52 um skýringar)</a:t>
            </a:r>
            <a:endParaRPr lang="is-IS" sz="2600"/>
          </a:p>
        </p:txBody>
      </p:sp>
    </p:spTree>
    <p:extLst>
      <p:ext uri="{BB962C8B-B14F-4D97-AF65-F5344CB8AC3E}">
        <p14:creationId xmlns:p14="http://schemas.microsoft.com/office/powerpoint/2010/main" val="296509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irtitill 1"/>
          <p:cNvSpPr>
            <a:spLocks noGrp="1"/>
          </p:cNvSpPr>
          <p:nvPr>
            <p:ph type="subTitle" idx="1"/>
          </p:nvPr>
        </p:nvSpPr>
        <p:spPr>
          <a:xfrm>
            <a:off x="1043608" y="188641"/>
            <a:ext cx="5637010" cy="432048"/>
          </a:xfrm>
        </p:spPr>
        <p:txBody>
          <a:bodyPr>
            <a:normAutofit lnSpcReduction="10000"/>
          </a:bodyPr>
          <a:lstStyle/>
          <a:p>
            <a:r>
              <a:rPr lang="is-I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Kort, frh</a:t>
            </a:r>
            <a:r>
              <a:rPr lang="is-I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is-IS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Mælikvarði korta</a:t>
            </a:r>
            <a:endParaRPr lang="is-I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11</a:t>
            </a:fld>
            <a:endParaRPr lang="is-I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0" y="4005064"/>
            <a:ext cx="2427166" cy="272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arammi 4"/>
          <p:cNvSpPr txBox="1"/>
          <p:nvPr/>
        </p:nvSpPr>
        <p:spPr>
          <a:xfrm>
            <a:off x="107504" y="588982"/>
            <a:ext cx="7488832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is-IS" sz="2500" dirty="0">
                <a:latin typeface="Times New Roman" pitchFamily="18" charset="0"/>
                <a:cs typeface="Times New Roman" pitchFamily="18" charset="0"/>
              </a:rPr>
              <a:t>Landakort eru gefin </a:t>
            </a:r>
            <a:r>
              <a:rPr lang="is-IS" sz="2500" dirty="0" err="1"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is-IS" sz="2500" dirty="0">
                <a:latin typeface="Times New Roman" pitchFamily="18" charset="0"/>
                <a:cs typeface="Times New Roman" pitchFamily="18" charset="0"/>
              </a:rPr>
              <a:t> í mismunandi mælikvörðum, en mælikvarði segir til um hvað einn cm á kortinu er mikil vegalengd í raun og veru í km.</a:t>
            </a:r>
            <a:r>
              <a:rPr lang="is-IS" sz="2500">
                <a:latin typeface="Times New Roman" pitchFamily="18" charset="0"/>
                <a:cs typeface="Times New Roman" pitchFamily="18" charset="0"/>
              </a:rPr>
              <a:t/>
            </a:r>
            <a:br>
              <a:rPr lang="is-IS" sz="2500">
                <a:latin typeface="Times New Roman" pitchFamily="18" charset="0"/>
                <a:cs typeface="Times New Roman" pitchFamily="18" charset="0"/>
              </a:rPr>
            </a:br>
            <a:endParaRPr lang="is-IS" sz="25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s-IS" sz="2500" smtClean="0">
                <a:latin typeface="Times New Roman" pitchFamily="18" charset="0"/>
                <a:cs typeface="Times New Roman" pitchFamily="18" charset="0"/>
              </a:rPr>
              <a:t>Kort </a:t>
            </a:r>
            <a:r>
              <a:rPr lang="is-IS" sz="2500" dirty="0">
                <a:latin typeface="Times New Roman" pitchFamily="18" charset="0"/>
                <a:cs typeface="Times New Roman" pitchFamily="18" charset="0"/>
              </a:rPr>
              <a:t>sem eru með litlum mælikvarða sýna stór landsvæði, t.d. </a:t>
            </a:r>
            <a:r>
              <a:rPr lang="is-IS" sz="2500">
                <a:latin typeface="Times New Roman" pitchFamily="18" charset="0"/>
                <a:cs typeface="Times New Roman" pitchFamily="18" charset="0"/>
              </a:rPr>
              <a:t>heimskort, 1: 15.000.000</a:t>
            </a:r>
            <a:br>
              <a:rPr lang="is-IS" sz="2500">
                <a:latin typeface="Times New Roman" pitchFamily="18" charset="0"/>
                <a:cs typeface="Times New Roman" pitchFamily="18" charset="0"/>
              </a:rPr>
            </a:br>
            <a:r>
              <a:rPr lang="is-IS" sz="2500">
                <a:latin typeface="Times New Roman" pitchFamily="18" charset="0"/>
                <a:cs typeface="Times New Roman" pitchFamily="18" charset="0"/>
              </a:rPr>
              <a:t>Ferðakort eru oft í mælikvarða 1:50.000 upp </a:t>
            </a:r>
            <a:r>
              <a:rPr lang="is-IS" sz="2500" smtClean="0">
                <a:latin typeface="Times New Roman" pitchFamily="18" charset="0"/>
                <a:cs typeface="Times New Roman" pitchFamily="18" charset="0"/>
              </a:rPr>
              <a:t>í </a:t>
            </a:r>
            <a:r>
              <a:rPr lang="is-IS" sz="2500">
                <a:latin typeface="Times New Roman" pitchFamily="18" charset="0"/>
                <a:cs typeface="Times New Roman" pitchFamily="18" charset="0"/>
              </a:rPr>
              <a:t>1:250.000 sem sýna lítil landsvæði og mikla </a:t>
            </a:r>
            <a:r>
              <a:rPr lang="is-IS" sz="2500" smtClean="0">
                <a:latin typeface="Times New Roman" pitchFamily="18" charset="0"/>
                <a:cs typeface="Times New Roman" pitchFamily="18" charset="0"/>
              </a:rPr>
              <a:t>nákvæmni</a:t>
            </a:r>
          </a:p>
          <a:p>
            <a:pPr marL="457200" indent="-457200">
              <a:buFont typeface="Wingdings" pitchFamily="2" charset="2"/>
              <a:buChar char="Ø"/>
            </a:pPr>
            <a:endParaRPr lang="is-IS" sz="25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s-IS" sz="2500" smtClean="0">
                <a:latin typeface="Times New Roman" pitchFamily="18" charset="0"/>
                <a:cs typeface="Times New Roman" pitchFamily="18" charset="0"/>
              </a:rPr>
              <a:t>Til </a:t>
            </a:r>
            <a:r>
              <a:rPr lang="is-IS" sz="2500">
                <a:latin typeface="Times New Roman" pitchFamily="18" charset="0"/>
                <a:cs typeface="Times New Roman" pitchFamily="18" charset="0"/>
              </a:rPr>
              <a:t>að finna út hvað 1 cm á korti eru margir </a:t>
            </a:r>
            <a:r>
              <a:rPr lang="is-IS" sz="2500" smtClean="0">
                <a:latin typeface="Times New Roman" pitchFamily="18" charset="0"/>
                <a:cs typeface="Times New Roman" pitchFamily="18" charset="0"/>
              </a:rPr>
              <a:t>km </a:t>
            </a:r>
            <a:br>
              <a:rPr lang="is-IS" sz="2500" smtClean="0">
                <a:latin typeface="Times New Roman" pitchFamily="18" charset="0"/>
                <a:cs typeface="Times New Roman" pitchFamily="18" charset="0"/>
              </a:rPr>
            </a:br>
            <a:r>
              <a:rPr lang="is-IS" sz="2500" smtClean="0"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is-IS" sz="2500">
                <a:latin typeface="Times New Roman" pitchFamily="18" charset="0"/>
                <a:cs typeface="Times New Roman" pitchFamily="18" charset="0"/>
              </a:rPr>
              <a:t>gert eftirfarandi =  færa kommu um 5 sæti</a:t>
            </a:r>
            <a:br>
              <a:rPr lang="is-IS" sz="2500">
                <a:latin typeface="Times New Roman" pitchFamily="18" charset="0"/>
                <a:cs typeface="Times New Roman" pitchFamily="18" charset="0"/>
              </a:rPr>
            </a:br>
            <a:r>
              <a:rPr lang="is-IS" sz="2500">
                <a:latin typeface="Times New Roman" pitchFamily="18" charset="0"/>
                <a:cs typeface="Times New Roman" pitchFamily="18" charset="0"/>
              </a:rPr>
              <a:t>1 cm : 15.0,00.000cm = 1 cm : 150 </a:t>
            </a:r>
            <a:r>
              <a:rPr lang="is-IS" sz="2500" smtClean="0"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is-IS" sz="2500">
                <a:latin typeface="Times New Roman" pitchFamily="18" charset="0"/>
                <a:cs typeface="Times New Roman" pitchFamily="18" charset="0"/>
              </a:rPr>
              <a:t/>
            </a:r>
            <a:br>
              <a:rPr lang="is-IS" sz="2500">
                <a:latin typeface="Times New Roman" pitchFamily="18" charset="0"/>
                <a:cs typeface="Times New Roman" pitchFamily="18" charset="0"/>
              </a:rPr>
            </a:br>
            <a:endParaRPr lang="is-IS" sz="25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s-IS" sz="2500" smtClean="0">
                <a:latin typeface="Times New Roman" pitchFamily="18" charset="0"/>
                <a:cs typeface="Times New Roman" pitchFamily="18" charset="0"/>
              </a:rPr>
              <a:t>Af </a:t>
            </a:r>
            <a:r>
              <a:rPr lang="is-IS" sz="2500">
                <a:latin typeface="Times New Roman" pitchFamily="18" charset="0"/>
                <a:cs typeface="Times New Roman" pitchFamily="18" charset="0"/>
              </a:rPr>
              <a:t>hvaða stað á Íslandi er þetta kort? </a:t>
            </a:r>
            <a:r>
              <a:rPr lang="is-IS" sz="2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endParaRPr lang="is-IS" sz="25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5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irtitill 1"/>
          <p:cNvSpPr>
            <a:spLocks noGrp="1"/>
          </p:cNvSpPr>
          <p:nvPr>
            <p:ph type="subTitle" idx="1"/>
          </p:nvPr>
        </p:nvSpPr>
        <p:spPr>
          <a:xfrm>
            <a:off x="1331640" y="188641"/>
            <a:ext cx="5637010" cy="432047"/>
          </a:xfrm>
        </p:spPr>
        <p:txBody>
          <a:bodyPr>
            <a:noAutofit/>
          </a:bodyPr>
          <a:lstStyle/>
          <a:p>
            <a:r>
              <a:rPr lang="is-I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Kort, frh</a:t>
            </a:r>
            <a:r>
              <a:rPr lang="is-I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is-I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Stafræn kort</a:t>
            </a:r>
            <a:endParaRPr lang="is-I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1"/>
          </p:nvPr>
        </p:nvSpPr>
        <p:spPr>
          <a:xfrm>
            <a:off x="3779912" y="6142896"/>
            <a:ext cx="1828800" cy="365125"/>
          </a:xfrm>
        </p:spPr>
        <p:txBody>
          <a:bodyPr/>
          <a:lstStyle/>
          <a:p>
            <a:fld id="{16A06F3F-0C87-409D-B133-3C2D4E5CC179}" type="slidenum">
              <a:rPr lang="is-IS" smtClean="0"/>
              <a:t>12</a:t>
            </a:fld>
            <a:endParaRPr lang="is-IS"/>
          </a:p>
        </p:txBody>
      </p:sp>
      <p:sp>
        <p:nvSpPr>
          <p:cNvPr id="5" name="Textarammi 4"/>
          <p:cNvSpPr txBox="1"/>
          <p:nvPr/>
        </p:nvSpPr>
        <p:spPr>
          <a:xfrm>
            <a:off x="375276" y="764024"/>
            <a:ext cx="842493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is-IS" sz="2600" u="sng" dirty="0">
                <a:latin typeface="Times New Roman" pitchFamily="18" charset="0"/>
                <a:cs typeface="Times New Roman" pitchFamily="18" charset="0"/>
              </a:rPr>
              <a:t>Stafræn kort </a:t>
            </a: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eru þau kort sem er að finna á vefnum, en til þess að geta notað þau er nauðsynlegt að </a:t>
            </a:r>
            <a:r>
              <a:rPr lang="is-IS" sz="2600">
                <a:latin typeface="Times New Roman" pitchFamily="18" charset="0"/>
                <a:cs typeface="Times New Roman" pitchFamily="18" charset="0"/>
              </a:rPr>
              <a:t>hafa </a:t>
            </a:r>
            <a:r>
              <a:rPr lang="is-IS" sz="2600" smtClean="0">
                <a:latin typeface="Times New Roman" pitchFamily="18" charset="0"/>
                <a:cs typeface="Times New Roman" pitchFamily="18" charset="0"/>
              </a:rPr>
              <a:t>grunn-þjálfun </a:t>
            </a: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í kortalestri.  Upplýsingar sem eru á stafrænum kortum eru t.d. </a:t>
            </a:r>
            <a:r>
              <a:rPr lang="is-IS" sz="2600">
                <a:latin typeface="Times New Roman" pitchFamily="18" charset="0"/>
                <a:cs typeface="Times New Roman" pitchFamily="18" charset="0"/>
              </a:rPr>
              <a:t>hæðarlínur, vatnafar og örnefni.</a:t>
            </a:r>
            <a:br>
              <a:rPr lang="is-IS" sz="2600">
                <a:latin typeface="Times New Roman" pitchFamily="18" charset="0"/>
                <a:cs typeface="Times New Roman" pitchFamily="18" charset="0"/>
              </a:rPr>
            </a:br>
            <a:r>
              <a:rPr lang="is-IS" sz="2600">
                <a:latin typeface="Times New Roman" pitchFamily="18" charset="0"/>
                <a:cs typeface="Times New Roman" pitchFamily="18" charset="0"/>
              </a:rPr>
              <a:t/>
            </a:r>
            <a:br>
              <a:rPr lang="is-IS" sz="2600">
                <a:latin typeface="Times New Roman" pitchFamily="18" charset="0"/>
                <a:cs typeface="Times New Roman" pitchFamily="18" charset="0"/>
              </a:rPr>
            </a:br>
            <a:r>
              <a:rPr lang="is-IS" sz="2600" u="sng">
                <a:latin typeface="Times New Roman" pitchFamily="18" charset="0"/>
                <a:cs typeface="Times New Roman" pitchFamily="18" charset="0"/>
              </a:rPr>
              <a:t>Google Earth </a:t>
            </a:r>
            <a:r>
              <a:rPr lang="is-IS" sz="2600">
                <a:latin typeface="Times New Roman" pitchFamily="18" charset="0"/>
                <a:cs typeface="Times New Roman" pitchFamily="18" charset="0"/>
              </a:rPr>
              <a:t>er kortaforrit sem hlaða má ókeypis </a:t>
            </a:r>
            <a:r>
              <a:rPr lang="is-IS" sz="2600" smtClean="0">
                <a:latin typeface="Times New Roman" pitchFamily="18" charset="0"/>
                <a:cs typeface="Times New Roman" pitchFamily="18" charset="0"/>
              </a:rPr>
              <a:t>af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is-IS" sz="2600" smtClean="0">
                <a:latin typeface="Times New Roman" pitchFamily="18" charset="0"/>
                <a:cs typeface="Times New Roman" pitchFamily="18" charset="0"/>
              </a:rPr>
              <a:t>vefnum </a:t>
            </a:r>
            <a:r>
              <a:rPr lang="is-IS" sz="2600">
                <a:latin typeface="Times New Roman" pitchFamily="18" charset="0"/>
                <a:cs typeface="Times New Roman" pitchFamily="18" charset="0"/>
              </a:rPr>
              <a:t>og er vinsælt landupplýsingakerfi. Landsvæði er hægt að skoða í þrívídd.  Kíkið á Google Earth og finnið heimilið </a:t>
            </a:r>
            <a:r>
              <a:rPr lang="is-IS" sz="2600" smtClean="0">
                <a:latin typeface="Times New Roman" pitchFamily="18" charset="0"/>
                <a:cs typeface="Times New Roman" pitchFamily="18" charset="0"/>
              </a:rPr>
              <a:t>ykkar</a:t>
            </a:r>
          </a:p>
          <a:p>
            <a:pPr marL="457200" indent="-457200">
              <a:buFont typeface="Wingdings" pitchFamily="2" charset="2"/>
              <a:buChar char="Ø"/>
            </a:pPr>
            <a:endParaRPr lang="is-IS" sz="2600" u="sng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s-IS" sz="2600" u="sng" smtClean="0">
                <a:latin typeface="Times New Roman" pitchFamily="18" charset="0"/>
                <a:cs typeface="Times New Roman" pitchFamily="18" charset="0"/>
              </a:rPr>
              <a:t>Vefsjár</a:t>
            </a:r>
            <a:r>
              <a:rPr lang="is-IS"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s-IS" sz="2600">
                <a:latin typeface="Times New Roman" pitchFamily="18" charset="0"/>
                <a:cs typeface="Times New Roman" pitchFamily="18" charset="0"/>
              </a:rPr>
              <a:t>er nýjung sem mörg fyrirtæki og stofnanir bjóða upp á, en hún inniheldur kort á vefnum sem unnin hafa </a:t>
            </a:r>
            <a:r>
              <a:rPr lang="is-IS" sz="2600" smtClean="0">
                <a:latin typeface="Times New Roman" pitchFamily="18" charset="0"/>
                <a:cs typeface="Times New Roman" pitchFamily="18" charset="0"/>
              </a:rPr>
              <a:t>verið í landupplýsingakerfum.</a:t>
            </a:r>
          </a:p>
          <a:p>
            <a:r>
              <a:rPr lang="is-IS" sz="2600">
                <a:latin typeface="Times New Roman" pitchFamily="18" charset="0"/>
                <a:cs typeface="Times New Roman" pitchFamily="18" charset="0"/>
              </a:rPr>
              <a:t/>
            </a:r>
            <a:br>
              <a:rPr lang="is-IS" sz="2600">
                <a:latin typeface="Times New Roman" pitchFamily="18" charset="0"/>
                <a:cs typeface="Times New Roman" pitchFamily="18" charset="0"/>
              </a:rPr>
            </a:br>
            <a:endParaRPr lang="is-IS" sz="2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1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576064"/>
          </a:xfrm>
        </p:spPr>
        <p:txBody>
          <a:bodyPr/>
          <a:lstStyle/>
          <a:p>
            <a:pPr marL="0" indent="0" algn="l">
              <a:buNone/>
            </a:pPr>
            <a:r>
              <a:rPr lang="is-I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Kort</a:t>
            </a:r>
            <a:r>
              <a:rPr lang="is-I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frh.</a:t>
            </a:r>
            <a:endParaRPr lang="is-I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13</a:t>
            </a:fld>
            <a:endParaRPr lang="is-IS"/>
          </a:p>
        </p:txBody>
      </p:sp>
      <p:sp>
        <p:nvSpPr>
          <p:cNvPr id="5" name="Textarammi 4"/>
          <p:cNvSpPr txBox="1"/>
          <p:nvPr/>
        </p:nvSpPr>
        <p:spPr>
          <a:xfrm>
            <a:off x="683568" y="1484784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00000"/>
              <a:buFont typeface="Wingdings" pitchFamily="2" charset="2"/>
              <a:buChar char="Ø"/>
            </a:pPr>
            <a:r>
              <a:rPr lang="is-IS" sz="2800" b="1" u="sng" dirty="0" smtClean="0">
                <a:latin typeface="Times New Roman" pitchFamily="18" charset="0"/>
                <a:cs typeface="Times New Roman" pitchFamily="18" charset="0"/>
              </a:rPr>
              <a:t>GPS</a:t>
            </a:r>
            <a:r>
              <a:rPr lang="is-I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s-IS" sz="2800" dirty="0" err="1" smtClean="0">
                <a:latin typeface="Times New Roman" pitchFamily="18" charset="0"/>
                <a:cs typeface="Times New Roman" pitchFamily="18" charset="0"/>
              </a:rPr>
              <a:t>Global</a:t>
            </a:r>
            <a:r>
              <a:rPr lang="is-I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s-IS" sz="2800" dirty="0" err="1" smtClean="0">
                <a:latin typeface="Times New Roman" pitchFamily="18" charset="0"/>
                <a:cs typeface="Times New Roman" pitchFamily="18" charset="0"/>
              </a:rPr>
              <a:t>Positioning</a:t>
            </a:r>
            <a:r>
              <a:rPr lang="is-I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s-IS" sz="2800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is-IS" sz="2800" dirty="0" smtClean="0">
                <a:latin typeface="Times New Roman" pitchFamily="18" charset="0"/>
                <a:cs typeface="Times New Roman" pitchFamily="18" charset="0"/>
              </a:rPr>
              <a:t>), kerfi sem er í eigu bandaríska hersins, er </a:t>
            </a:r>
            <a:r>
              <a:rPr lang="is-IS" sz="2800" dirty="0" err="1" smtClean="0">
                <a:latin typeface="Times New Roman" pitchFamily="18" charset="0"/>
                <a:cs typeface="Times New Roman" pitchFamily="18" charset="0"/>
              </a:rPr>
              <a:t>ólíkt</a:t>
            </a:r>
            <a:r>
              <a:rPr lang="is-IS" sz="2800" dirty="0" smtClean="0">
                <a:latin typeface="Times New Roman" pitchFamily="18" charset="0"/>
                <a:cs typeface="Times New Roman" pitchFamily="18" charset="0"/>
              </a:rPr>
              <a:t> öðrum kortavefsjám og staðsetningu </a:t>
            </a:r>
            <a:r>
              <a:rPr lang="is-IS" sz="2800" dirty="0" err="1" smtClean="0">
                <a:latin typeface="Times New Roman" pitchFamily="18" charset="0"/>
                <a:cs typeface="Times New Roman" pitchFamily="18" charset="0"/>
              </a:rPr>
              <a:t>fyrirbæra</a:t>
            </a:r>
            <a:r>
              <a:rPr lang="is-IS" sz="2800" dirty="0" smtClean="0">
                <a:latin typeface="Times New Roman" pitchFamily="18" charset="0"/>
                <a:cs typeface="Times New Roman" pitchFamily="18" charset="0"/>
              </a:rPr>
              <a:t> á landi í breidd og lengd. </a:t>
            </a:r>
            <a:endParaRPr lang="is-I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9817"/>
            <a:ext cx="2808312" cy="260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677" y="2913506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373" y="4719666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63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ðgengill efnis 3"/>
          <p:cNvSpPr>
            <a:spLocks noGrp="1"/>
          </p:cNvSpPr>
          <p:nvPr>
            <p:ph idx="1"/>
          </p:nvPr>
        </p:nvSpPr>
        <p:spPr>
          <a:xfrm>
            <a:off x="467544" y="404664"/>
            <a:ext cx="7076256" cy="5976664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s-I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GPS </a:t>
            </a:r>
            <a:r>
              <a:rPr lang="is-I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erfið </a:t>
            </a:r>
            <a:r>
              <a:rPr lang="is-I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samanstendur af 24 gervitunglum sem eru á sveimi yfir </a:t>
            </a:r>
            <a:r>
              <a:rPr lang="is-I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jörðu</a:t>
            </a:r>
            <a:r>
              <a:rPr lang="is-I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í um 20.000 km. hæð og senda stöðugt boð í </a:t>
            </a:r>
            <a:r>
              <a:rPr lang="is-I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mótakara</a:t>
            </a:r>
            <a:r>
              <a:rPr lang="is-I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á jörðinni. Þeir reikna síðan </a:t>
            </a:r>
            <a:r>
              <a:rPr lang="is-I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is-I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s-I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nákvæma </a:t>
            </a:r>
            <a:r>
              <a:rPr lang="is-I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staðsetningu </a:t>
            </a:r>
            <a:r>
              <a:rPr lang="is-I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is-I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frá boðunum.  Hvert gervitungl ferðast </a:t>
            </a:r>
            <a:r>
              <a:rPr lang="is-I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tvisar</a:t>
            </a:r>
            <a:r>
              <a:rPr lang="is-I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á sólarhring kringum </a:t>
            </a:r>
            <a:r>
              <a:rPr lang="is-I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jörðu</a:t>
            </a: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ClrTx/>
              <a:buNone/>
            </a:pPr>
            <a:endParaRPr lang="is-I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ClrTx/>
              <a:buNone/>
            </a:pPr>
            <a:endParaRPr lang="is-I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ClrTx/>
              <a:buNone/>
            </a:pPr>
            <a:endParaRPr lang="is-I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ClrTx/>
              <a:buNone/>
            </a:pPr>
            <a:endParaRPr lang="is-I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ClrTx/>
              <a:buNone/>
            </a:pPr>
            <a:endParaRPr lang="is-I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Auðvelt </a:t>
            </a:r>
            <a:r>
              <a:rPr lang="is-I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aðgengi allra þessar nýjunga í kortagerð og kerfum, hafa auðvelt okkur að staðsetja okkur nákvæmlega og notkunarmöguleikarnir eru endalausir.  Hægt er að ferðast í dag án þess að villast, hvort sem er gangandi á fjöll eða akandi um heiminn.</a:t>
            </a:r>
          </a:p>
          <a:p>
            <a:endParaRPr lang="is-IS" dirty="0">
              <a:solidFill>
                <a:schemeClr val="tx1"/>
              </a:solidFill>
            </a:endParaRPr>
          </a:p>
        </p:txBody>
      </p:sp>
      <p:sp>
        <p:nvSpPr>
          <p:cNvPr id="2" name="Skyggnunúmersstaðgengill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14</a:t>
            </a:fld>
            <a:endParaRPr lang="is-I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54326"/>
            <a:ext cx="27717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5907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étthyrningur 4"/>
          <p:cNvSpPr/>
          <p:nvPr/>
        </p:nvSpPr>
        <p:spPr>
          <a:xfrm>
            <a:off x="1730915" y="0"/>
            <a:ext cx="1670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2800" b="1">
                <a:latin typeface="Times New Roman" pitchFamily="18" charset="0"/>
                <a:cs typeface="Times New Roman" pitchFamily="18" charset="0"/>
              </a:rPr>
              <a:t>Kort, frh.</a:t>
            </a:r>
            <a:endParaRPr lang="is-IS" sz="2800" b="1"/>
          </a:p>
        </p:txBody>
      </p:sp>
    </p:spTree>
    <p:extLst>
      <p:ext uri="{BB962C8B-B14F-4D97-AF65-F5344CB8AC3E}">
        <p14:creationId xmlns:p14="http://schemas.microsoft.com/office/powerpoint/2010/main" val="330178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ill 2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175351" cy="648072"/>
          </a:xfrm>
        </p:spPr>
        <p:txBody>
          <a:bodyPr/>
          <a:lstStyle/>
          <a:p>
            <a:pPr marL="182880" indent="0" algn="ctr">
              <a:buNone/>
            </a:pPr>
            <a:r>
              <a:rPr lang="is-I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Nokkrir  fróðleiksmolar</a:t>
            </a:r>
            <a:endParaRPr lang="is-IS" sz="4400" dirty="0">
              <a:solidFill>
                <a:schemeClr val="tx1"/>
              </a:solidFill>
            </a:endParaRPr>
          </a:p>
        </p:txBody>
      </p:sp>
      <p:sp>
        <p:nvSpPr>
          <p:cNvPr id="2" name="Undirtitill 1"/>
          <p:cNvSpPr>
            <a:spLocks noGrp="1"/>
          </p:cNvSpPr>
          <p:nvPr>
            <p:ph type="subTitle" idx="1"/>
          </p:nvPr>
        </p:nvSpPr>
        <p:spPr>
          <a:xfrm>
            <a:off x="899592" y="1124744"/>
            <a:ext cx="7416824" cy="5097952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Kort er eitt mikilvægasta tæki landafræðinnar</a:t>
            </a:r>
          </a:p>
          <a:p>
            <a:pPr>
              <a:buClr>
                <a:schemeClr val="tx1"/>
              </a:buClr>
            </a:pPr>
            <a:endParaRPr lang="is-I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Nákvæm staðsetning fyrir lengd og breidd á korti er gefin upp með gráðum, mínútum og sekúndum</a:t>
            </a:r>
          </a:p>
          <a:p>
            <a:pPr>
              <a:buClr>
                <a:schemeClr val="tx1"/>
              </a:buClr>
            </a:pPr>
            <a:r>
              <a:rPr lang="is-I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s-I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Ummál jarðar er meira um miðbaug, (40.076 km), heldur en eftir lengdarbaugunum yfir heimskautin, (40.009 km.)</a:t>
            </a:r>
          </a:p>
          <a:p>
            <a:pPr>
              <a:buClr>
                <a:schemeClr val="tx1"/>
              </a:buClr>
            </a:pPr>
            <a:endParaRPr lang="is-I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2911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107504" y="584684"/>
            <a:ext cx="5688632" cy="594066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Til þess að ná að sýna jörðina á blaði, þarf að fletja hana yfir á blað og kallast það kortvörpun</a:t>
            </a:r>
          </a:p>
          <a:p>
            <a:pPr marL="45720" indent="0">
              <a:buClrTx/>
              <a:buNone/>
            </a:pPr>
            <a:endParaRPr lang="is-I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Til eru margar tegundir kortavarpa, en engin þeirra er  100% rétt, en gefur samt góða tilfinningu fyrir yfirborði jarðar.</a:t>
            </a:r>
          </a:p>
          <a:p>
            <a:pPr marL="45720" indent="0">
              <a:buClrTx/>
              <a:buNone/>
            </a:pPr>
            <a:endParaRPr lang="is-I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Kortavörpunum er skipt í </a:t>
            </a:r>
            <a:r>
              <a:rPr lang="is-I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þrjá</a:t>
            </a: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flokka, </a:t>
            </a:r>
            <a:r>
              <a:rPr lang="is-IS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flatarvörpun, keilu- og hólkvörpun</a:t>
            </a:r>
            <a:endParaRPr lang="is-IS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endParaRPr lang="is-I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kyggnunúmersstaðgengill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3</a:t>
            </a:fld>
            <a:endParaRPr lang="is-I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364" y="3933056"/>
            <a:ext cx="407914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1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ðgengill efnis 3"/>
          <p:cNvSpPr>
            <a:spLocks noGrp="1"/>
          </p:cNvSpPr>
          <p:nvPr>
            <p:ph idx="1"/>
          </p:nvPr>
        </p:nvSpPr>
        <p:spPr>
          <a:xfrm>
            <a:off x="179512" y="332656"/>
            <a:ext cx="6669360" cy="5760640"/>
          </a:xfrm>
        </p:spPr>
        <p:txBody>
          <a:bodyPr>
            <a:no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is-I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Kortavörpun </a:t>
            </a:r>
            <a:r>
              <a:rPr lang="is-I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Mercators</a:t>
            </a:r>
            <a:r>
              <a:rPr lang="is-I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er hornrétt en sýnir ekki rétt </a:t>
            </a: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flatarmál</a:t>
            </a:r>
          </a:p>
          <a:p>
            <a:pPr marL="45720" indent="0">
              <a:buClrTx/>
              <a:buNone/>
            </a:pPr>
            <a:endParaRPr lang="is-I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is-I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Kortavörðun</a:t>
            </a:r>
            <a:r>
              <a:rPr lang="is-I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Peters sýnir rétta stærð landa en ekki rétta </a:t>
            </a: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lögun</a:t>
            </a:r>
          </a:p>
          <a:p>
            <a:pPr marL="45720" indent="0">
              <a:buClrTx/>
              <a:buNone/>
            </a:pPr>
            <a:endParaRPr lang="is-I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ClrTx/>
              <a:buNone/>
            </a:pPr>
            <a:endParaRPr lang="is-I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Kortavörpun </a:t>
            </a:r>
            <a:r>
              <a:rPr lang="is-I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Winkels</a:t>
            </a:r>
            <a:r>
              <a:rPr lang="is-I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er málamiðlun sem sýnir hvorki rétta stærð </a:t>
            </a:r>
            <a:r>
              <a:rPr lang="is-I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</a:t>
            </a:r>
            <a:r>
              <a:rPr lang="is-I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lögun, en gefur réttustu myndina (sjá bls. 47)</a:t>
            </a:r>
          </a:p>
          <a:p>
            <a:endParaRPr lang="is-IS" sz="2800" dirty="0"/>
          </a:p>
        </p:txBody>
      </p:sp>
      <p:sp>
        <p:nvSpPr>
          <p:cNvPr id="2" name="Skyggnunúmersstaðgengill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4</a:t>
            </a:fld>
            <a:endParaRPr lang="is-I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712" y="260648"/>
            <a:ext cx="1905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20888"/>
            <a:ext cx="2267744" cy="144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75" y="4869160"/>
            <a:ext cx="3711437" cy="189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24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611560" y="0"/>
            <a:ext cx="8424936" cy="692696"/>
          </a:xfrm>
        </p:spPr>
        <p:txBody>
          <a:bodyPr/>
          <a:lstStyle/>
          <a:p>
            <a:pPr marL="0" indent="0" algn="l">
              <a:buNone/>
            </a:pPr>
            <a:r>
              <a:rPr lang="is-I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Bauganetið</a:t>
            </a:r>
            <a:r>
              <a:rPr lang="is-IS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s-IS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s-IS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is-I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taðgengill efni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22" y="3821081"/>
            <a:ext cx="5826224" cy="3036919"/>
          </a:xfrm>
        </p:spPr>
      </p:pic>
      <p:sp>
        <p:nvSpPr>
          <p:cNvPr id="3" name="Skyggnunúmersstaðgengill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5</a:t>
            </a:fld>
            <a:endParaRPr lang="is-IS"/>
          </a:p>
        </p:txBody>
      </p:sp>
      <p:sp>
        <p:nvSpPr>
          <p:cNvPr id="6" name="Textarammi 5"/>
          <p:cNvSpPr txBox="1"/>
          <p:nvPr/>
        </p:nvSpPr>
        <p:spPr>
          <a:xfrm>
            <a:off x="719786" y="764704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s-IS" sz="2000" dirty="0">
                <a:latin typeface="Times New Roman" pitchFamily="18" charset="0"/>
                <a:cs typeface="Times New Roman" pitchFamily="18" charset="0"/>
              </a:rPr>
              <a:t>Bauganet jarðar er ímyndað hnitakerfi sem lagt er yfir jörðina og er notað til að gefa upp </a:t>
            </a:r>
            <a:r>
              <a:rPr lang="is-IS" sz="2000" dirty="0" smtClean="0">
                <a:latin typeface="Times New Roman" pitchFamily="18" charset="0"/>
                <a:cs typeface="Times New Roman" pitchFamily="18" charset="0"/>
              </a:rPr>
              <a:t>hnattstöðu.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s-IS" sz="2000" dirty="0" smtClean="0">
                <a:latin typeface="Times New Roman" pitchFamily="18" charset="0"/>
                <a:cs typeface="Times New Roman" pitchFamily="18" charset="0"/>
              </a:rPr>
              <a:t>Breiddabaugar </a:t>
            </a:r>
            <a:r>
              <a:rPr lang="is-IS" sz="2000" dirty="0">
                <a:latin typeface="Times New Roman" pitchFamily="18" charset="0"/>
                <a:cs typeface="Times New Roman" pitchFamily="18" charset="0"/>
              </a:rPr>
              <a:t>liggja í austur – vesturátt og eru 180 talsins eða 90 í N og 90 í S.  Þeir liggja hringinn í kringum jörðina og eru samsíða.  Lengstur er miðbaugur (0°-breiddarbaugur) sem er um 40.000 </a:t>
            </a:r>
            <a:r>
              <a:rPr lang="is-IS" sz="2000" dirty="0" smtClean="0">
                <a:latin typeface="Times New Roman" pitchFamily="18" charset="0"/>
                <a:cs typeface="Times New Roman" pitchFamily="18" charset="0"/>
              </a:rPr>
              <a:t>km.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s-IS" sz="2000" dirty="0" smtClean="0">
                <a:latin typeface="Times New Roman" pitchFamily="18" charset="0"/>
                <a:cs typeface="Times New Roman" pitchFamily="18" charset="0"/>
              </a:rPr>
              <a:t>Lengdarbaugarnir </a:t>
            </a:r>
            <a:r>
              <a:rPr lang="is-IS" sz="2000" dirty="0">
                <a:latin typeface="Times New Roman" pitchFamily="18" charset="0"/>
                <a:cs typeface="Times New Roman" pitchFamily="18" charset="0"/>
              </a:rPr>
              <a:t>eru alls 360 eða 180 í V og 180 í A, þeir liggja frá N – S á milli </a:t>
            </a:r>
            <a:r>
              <a:rPr lang="is-IS" sz="2000" dirty="0" err="1">
                <a:latin typeface="Times New Roman" pitchFamily="18" charset="0"/>
                <a:cs typeface="Times New Roman" pitchFamily="18" charset="0"/>
              </a:rPr>
              <a:t>pólanna</a:t>
            </a:r>
            <a:r>
              <a:rPr lang="is-I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is-I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s-IS" sz="2000" dirty="0" smtClean="0">
                <a:latin typeface="Times New Roman" pitchFamily="18" charset="0"/>
                <a:cs typeface="Times New Roman" pitchFamily="18" charset="0"/>
              </a:rPr>
              <a:t>Núlllengdarbaugurinn </a:t>
            </a:r>
            <a:r>
              <a:rPr lang="is-IS" sz="2000" dirty="0">
                <a:latin typeface="Times New Roman" pitchFamily="18" charset="0"/>
                <a:cs typeface="Times New Roman" pitchFamily="18" charset="0"/>
              </a:rPr>
              <a:t>liggur í gegnum </a:t>
            </a:r>
            <a:r>
              <a:rPr lang="is-IS" sz="2000" dirty="0" err="1">
                <a:latin typeface="Times New Roman" pitchFamily="18" charset="0"/>
                <a:cs typeface="Times New Roman" pitchFamily="18" charset="0"/>
              </a:rPr>
              <a:t>Greenwich</a:t>
            </a:r>
            <a:r>
              <a:rPr lang="is-IS" sz="2000" dirty="0">
                <a:latin typeface="Times New Roman" pitchFamily="18" charset="0"/>
                <a:cs typeface="Times New Roman" pitchFamily="18" charset="0"/>
              </a:rPr>
              <a:t> stjörnuathugunarstöðina í </a:t>
            </a:r>
            <a:r>
              <a:rPr lang="is-IS" sz="2000" dirty="0" err="1">
                <a:latin typeface="Times New Roman" pitchFamily="18" charset="0"/>
                <a:cs typeface="Times New Roman" pitchFamily="18" charset="0"/>
              </a:rPr>
              <a:t>London</a:t>
            </a:r>
            <a:r>
              <a:rPr lang="is-IS" sz="2000" dirty="0">
                <a:latin typeface="Times New Roman" pitchFamily="18" charset="0"/>
                <a:cs typeface="Times New Roman" pitchFamily="18" charset="0"/>
              </a:rPr>
              <a:t>, og </a:t>
            </a:r>
            <a:r>
              <a:rPr lang="is-IS" sz="2000" dirty="0" err="1">
                <a:latin typeface="Times New Roman" pitchFamily="18" charset="0"/>
                <a:cs typeface="Times New Roman" pitchFamily="18" charset="0"/>
              </a:rPr>
              <a:t>útfrá</a:t>
            </a:r>
            <a:r>
              <a:rPr lang="is-IS" sz="2000" dirty="0">
                <a:latin typeface="Times New Roman" pitchFamily="18" charset="0"/>
                <a:cs typeface="Times New Roman" pitchFamily="18" charset="0"/>
              </a:rPr>
              <a:t> honum er heimsklukkan stillt, en það var ákveðið 1884. (sjá bls. </a:t>
            </a:r>
            <a:r>
              <a:rPr lang="is-IS" sz="2000" smtClean="0">
                <a:latin typeface="Times New Roman" pitchFamily="18" charset="0"/>
                <a:cs typeface="Times New Roman" pitchFamily="18" charset="0"/>
              </a:rPr>
              <a:t>48)</a:t>
            </a:r>
            <a:endParaRPr lang="is-IS" sz="2000"/>
          </a:p>
        </p:txBody>
      </p:sp>
    </p:spTree>
    <p:extLst>
      <p:ext uri="{BB962C8B-B14F-4D97-AF65-F5344CB8AC3E}">
        <p14:creationId xmlns:p14="http://schemas.microsoft.com/office/powerpoint/2010/main" val="15946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5" cy="792088"/>
          </a:xfrm>
        </p:spPr>
        <p:txBody>
          <a:bodyPr/>
          <a:lstStyle/>
          <a:p>
            <a:pPr marL="0" indent="0" algn="ctr">
              <a:buNone/>
            </a:pPr>
            <a:r>
              <a:rPr lang="is-I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Tímabelti</a:t>
            </a:r>
            <a:r>
              <a:rPr lang="is-I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s-I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is-IS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kyggnunúmersstaðgengill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6</a:t>
            </a:fld>
            <a:endParaRPr lang="is-I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34" y="3140968"/>
            <a:ext cx="614031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arammi 3"/>
          <p:cNvSpPr txBox="1"/>
          <p:nvPr/>
        </p:nvSpPr>
        <p:spPr>
          <a:xfrm>
            <a:off x="215516" y="908720"/>
            <a:ext cx="860495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is-IS" sz="2800" dirty="0">
                <a:latin typeface="Times New Roman" pitchFamily="18" charset="0"/>
                <a:cs typeface="Times New Roman" pitchFamily="18" charset="0"/>
              </a:rPr>
              <a:t>Vegna aukinna samskipta ríkja heims á 19. öld varð að </a:t>
            </a:r>
            <a:r>
              <a:rPr lang="is-IS" sz="2800" dirty="0" err="1">
                <a:latin typeface="Times New Roman" pitchFamily="18" charset="0"/>
                <a:cs typeface="Times New Roman" pitchFamily="18" charset="0"/>
              </a:rPr>
              <a:t>samræma</a:t>
            </a:r>
            <a:r>
              <a:rPr lang="is-IS" sz="2800" dirty="0">
                <a:latin typeface="Times New Roman" pitchFamily="18" charset="0"/>
                <a:cs typeface="Times New Roman" pitchFamily="18" charset="0"/>
              </a:rPr>
              <a:t> tímann á jörðinni, þá var tekinn upp alþjóðlegur staðaltími, eða </a:t>
            </a:r>
            <a:r>
              <a:rPr lang="is-IS" sz="2800" dirty="0" err="1">
                <a:latin typeface="Times New Roman" pitchFamily="18" charset="0"/>
                <a:cs typeface="Times New Roman" pitchFamily="18" charset="0"/>
              </a:rPr>
              <a:t>Greenwich-tími</a:t>
            </a:r>
            <a:r>
              <a:rPr lang="is-IS" sz="2800" dirty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is-IS" sz="2800" dirty="0" err="1">
                <a:latin typeface="Times New Roman" pitchFamily="18" charset="0"/>
                <a:cs typeface="Times New Roman" pitchFamily="18" charset="0"/>
              </a:rPr>
              <a:t>GMT</a:t>
            </a:r>
            <a:r>
              <a:rPr lang="is-I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is-IS" sz="2800" dirty="0" smtClean="0">
                <a:latin typeface="Times New Roman" pitchFamily="18" charset="0"/>
                <a:cs typeface="Times New Roman" pitchFamily="18" charset="0"/>
              </a:rPr>
              <a:t>Jörðinni </a:t>
            </a:r>
            <a:r>
              <a:rPr lang="is-IS" sz="2800" dirty="0">
                <a:latin typeface="Times New Roman" pitchFamily="18" charset="0"/>
                <a:cs typeface="Times New Roman" pitchFamily="18" charset="0"/>
              </a:rPr>
              <a:t>er skipt í 24 tímabelti og er hvert þeirra 15°eða lengdarbaugar. (sjá bls. 49)</a:t>
            </a:r>
            <a:br>
              <a:rPr lang="is-IS" sz="2800" dirty="0">
                <a:latin typeface="Times New Roman" pitchFamily="18" charset="0"/>
                <a:cs typeface="Times New Roman" pitchFamily="18" charset="0"/>
              </a:rPr>
            </a:br>
            <a:endParaRPr lang="is-I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is-I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is-I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is-I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s-I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s-IS" sz="2800" dirty="0">
                <a:latin typeface="Times New Roman" pitchFamily="18" charset="0"/>
                <a:cs typeface="Times New Roman" pitchFamily="18" charset="0"/>
              </a:rPr>
            </a:br>
            <a:r>
              <a:rPr lang="is-IS" sz="2800" dirty="0">
                <a:latin typeface="Times New Roman" pitchFamily="18" charset="0"/>
                <a:cs typeface="Times New Roman" pitchFamily="18" charset="0"/>
              </a:rPr>
              <a:t>Tímabeltin fylgja ekki alltaf lengdarbaugunum nákvæmlega, heldur fara þau víða eftir landamærum. Ísland fylgir </a:t>
            </a:r>
            <a:r>
              <a:rPr lang="is-IS" sz="2800" dirty="0" err="1">
                <a:latin typeface="Times New Roman" pitchFamily="18" charset="0"/>
                <a:cs typeface="Times New Roman" pitchFamily="18" charset="0"/>
              </a:rPr>
              <a:t>GMT</a:t>
            </a: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205044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ill 2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175351" cy="648072"/>
          </a:xfrm>
        </p:spPr>
        <p:txBody>
          <a:bodyPr/>
          <a:lstStyle/>
          <a:p>
            <a:pPr marL="182880" indent="0" algn="ctr">
              <a:buNone/>
            </a:pPr>
            <a:r>
              <a:rPr lang="is-I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Kort</a:t>
            </a:r>
            <a:endParaRPr lang="is-I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Undirtitill 1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856983" cy="5616623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Wingdings" pitchFamily="2" charset="2"/>
              <a:buChar char="Ø"/>
            </a:pP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Landakort eru ein mikilvægustu hjálpartæki landafræðinnar, þau veita okkur gagnlegar upplýsingar um allt milli himins og jarðar.</a:t>
            </a:r>
          </a:p>
          <a:p>
            <a:pPr marL="342900" indent="-342900">
              <a:buClrTx/>
              <a:buFont typeface="Wingdings" pitchFamily="2" charset="2"/>
              <a:buChar char="Ø"/>
            </a:pP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Kort geta verið mjög </a:t>
            </a:r>
            <a:r>
              <a:rPr lang="is-I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ólík</a:t>
            </a: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en algengt hefur verið að flokka þau í tvennt, staðfræði- og þemakort</a:t>
            </a:r>
          </a:p>
          <a:p>
            <a:pPr marL="342900" indent="-342900">
              <a:buClrTx/>
              <a:buFont typeface="Wingdings" pitchFamily="2" charset="2"/>
              <a:buChar char="Ø"/>
            </a:pPr>
            <a:r>
              <a:rPr lang="is-I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Staðfræðikort eru dæmigerð landlagskort, enda algengustu ferðakortin, þau sýna t.d. hæð, </a:t>
            </a:r>
            <a:r>
              <a:rPr lang="is-I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gróðufar</a:t>
            </a: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byggð og vegi landsins.</a:t>
            </a:r>
          </a:p>
          <a:p>
            <a:pPr marL="342900" indent="-342900">
              <a:buClrTx/>
              <a:buFont typeface="Wingdings" pitchFamily="2" charset="2"/>
              <a:buChar char="Ø"/>
            </a:pPr>
            <a:r>
              <a:rPr lang="is-I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s-I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Þemakort eru kort sem fjalla um afmarkað viðfangsefni, t.d. jarðfræðikort af landinu, hafstrauma, gróður- og jarðvegskort. (sjá bls. </a:t>
            </a:r>
            <a:r>
              <a:rPr lang="is-I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50)</a:t>
            </a:r>
          </a:p>
          <a:p>
            <a:pPr marL="342900" indent="-342900">
              <a:buClrTx/>
              <a:buFont typeface="Wingdings" pitchFamily="2" charset="2"/>
              <a:buChar char="Ø"/>
            </a:pPr>
            <a:endParaRPr lang="is-I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3797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irtitill 1"/>
          <p:cNvSpPr>
            <a:spLocks noGrp="1"/>
          </p:cNvSpPr>
          <p:nvPr>
            <p:ph type="subTitle" idx="1"/>
          </p:nvPr>
        </p:nvSpPr>
        <p:spPr>
          <a:xfrm>
            <a:off x="1780941" y="307279"/>
            <a:ext cx="5637010" cy="882119"/>
          </a:xfrm>
        </p:spPr>
        <p:txBody>
          <a:bodyPr>
            <a:normAutofit/>
          </a:bodyPr>
          <a:lstStyle/>
          <a:p>
            <a:pPr algn="ctr"/>
            <a:r>
              <a:rPr lang="is-I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Kort</a:t>
            </a:r>
            <a:r>
              <a:rPr lang="is-IS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frh.</a:t>
            </a:r>
            <a:endParaRPr lang="is-I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8</a:t>
            </a:fld>
            <a:endParaRPr lang="is-I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9937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arammi 4"/>
          <p:cNvSpPr txBox="1"/>
          <p:nvPr/>
        </p:nvSpPr>
        <p:spPr>
          <a:xfrm>
            <a:off x="467544" y="1196752"/>
            <a:ext cx="82638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is-IS" sz="2800" dirty="0" smtClean="0">
                <a:latin typeface="Times New Roman" pitchFamily="18" charset="0"/>
                <a:cs typeface="Times New Roman" pitchFamily="18" charset="0"/>
              </a:rPr>
              <a:t>Hugarkort</a:t>
            </a:r>
            <a:r>
              <a:rPr lang="is-IS" sz="2800" dirty="0">
                <a:latin typeface="Times New Roman" pitchFamily="18" charset="0"/>
                <a:cs typeface="Times New Roman" pitchFamily="18" charset="0"/>
              </a:rPr>
              <a:t>, (innra kort), eru þau kort sem við höfum búið okkur til í huganum og notum til að rata í næsta nágrenni, t.d. </a:t>
            </a:r>
            <a:r>
              <a:rPr lang="is-IS" sz="2800">
                <a:latin typeface="Times New Roman" pitchFamily="18" charset="0"/>
                <a:cs typeface="Times New Roman" pitchFamily="18" charset="0"/>
              </a:rPr>
              <a:t>leiðin að heiman í skólann. (sjá bls. </a:t>
            </a:r>
            <a:r>
              <a:rPr lang="is-IS" sz="2800" smtClean="0">
                <a:latin typeface="Times New Roman" pitchFamily="18" charset="0"/>
                <a:cs typeface="Times New Roman" pitchFamily="18" charset="0"/>
              </a:rPr>
              <a:t>51)</a:t>
            </a:r>
          </a:p>
          <a:p>
            <a:pPr marL="457200" indent="-457200">
              <a:buFont typeface="Wingdings" pitchFamily="2" charset="2"/>
              <a:buChar char="Ø"/>
            </a:pPr>
            <a:endParaRPr lang="is-IS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s-IS" sz="2800" smtClean="0">
                <a:latin typeface="Times New Roman" pitchFamily="18" charset="0"/>
                <a:cs typeface="Times New Roman" pitchFamily="18" charset="0"/>
              </a:rPr>
              <a:t>Það </a:t>
            </a:r>
            <a:r>
              <a:rPr lang="is-IS" sz="2800">
                <a:latin typeface="Times New Roman" pitchFamily="18" charset="0"/>
                <a:cs typeface="Times New Roman" pitchFamily="18" charset="0"/>
              </a:rPr>
              <a:t>er nauðsynlegt að kunna kortalestur, þ.e. að lesa út úr korti þær upplýsingar sem kortið hefur að geyma.  Til þess þurfum við að kunna helstu áttirnar, lesa </a:t>
            </a:r>
            <a:r>
              <a:rPr lang="is-IS" sz="2800" smtClean="0">
                <a:latin typeface="Times New Roman" pitchFamily="18" charset="0"/>
                <a:cs typeface="Times New Roman" pitchFamily="18" charset="0"/>
              </a:rPr>
              <a:t>hæðarlínur mælikvarða </a:t>
            </a:r>
            <a:r>
              <a:rPr lang="is-IS" sz="2800">
                <a:latin typeface="Times New Roman" pitchFamily="18" charset="0"/>
                <a:cs typeface="Times New Roman" pitchFamily="18" charset="0"/>
              </a:rPr>
              <a:t>korta, einnig hvaða </a:t>
            </a:r>
            <a:br>
              <a:rPr lang="is-IS" sz="2800">
                <a:latin typeface="Times New Roman" pitchFamily="18" charset="0"/>
                <a:cs typeface="Times New Roman" pitchFamily="18" charset="0"/>
              </a:rPr>
            </a:br>
            <a:r>
              <a:rPr lang="is-IS" sz="2800">
                <a:latin typeface="Times New Roman" pitchFamily="18" charset="0"/>
                <a:cs typeface="Times New Roman" pitchFamily="18" charset="0"/>
              </a:rPr>
              <a:t>litir, letur og tákn á kortum </a:t>
            </a:r>
            <a:r>
              <a:rPr lang="is-IS" sz="2800" smtClean="0">
                <a:latin typeface="Times New Roman" pitchFamily="18" charset="0"/>
                <a:cs typeface="Times New Roman" pitchFamily="18" charset="0"/>
              </a:rPr>
              <a:t>merkja</a:t>
            </a:r>
            <a:r>
              <a:rPr lang="is-IS" sz="280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is-IS" sz="2800">
                <a:latin typeface="Times New Roman" pitchFamily="18" charset="0"/>
                <a:cs typeface="Times New Roman" pitchFamily="18" charset="0"/>
              </a:rPr>
            </a:br>
            <a:r>
              <a:rPr lang="is-IS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484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irtitill 1"/>
          <p:cNvSpPr>
            <a:spLocks noGrp="1"/>
          </p:cNvSpPr>
          <p:nvPr>
            <p:ph type="subTitle" idx="1"/>
          </p:nvPr>
        </p:nvSpPr>
        <p:spPr>
          <a:xfrm>
            <a:off x="1475656" y="144806"/>
            <a:ext cx="5637010" cy="432047"/>
          </a:xfrm>
        </p:spPr>
        <p:txBody>
          <a:bodyPr>
            <a:noAutofit/>
          </a:bodyPr>
          <a:lstStyle/>
          <a:p>
            <a:r>
              <a:rPr lang="is-I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Kort, frh</a:t>
            </a:r>
            <a:r>
              <a:rPr lang="is-I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  </a:t>
            </a:r>
            <a:r>
              <a:rPr lang="is-I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Hæðarlínur</a:t>
            </a:r>
            <a:endParaRPr lang="is-I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s-IS" sz="2800" b="1" dirty="0"/>
          </a:p>
          <a:p>
            <a:r>
              <a:rPr lang="is-IS" sz="2800" b="1" smtClean="0"/>
              <a:t>                    </a:t>
            </a:r>
            <a:endParaRPr lang="is-IS" sz="2800" b="1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06F3F-0C87-409D-B133-3C2D4E5CC179}" type="slidenum">
              <a:rPr lang="is-IS" smtClean="0"/>
              <a:t>9</a:t>
            </a:fld>
            <a:endParaRPr lang="is-I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79"/>
            <a:ext cx="3060336" cy="247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arammi 4"/>
          <p:cNvSpPr txBox="1"/>
          <p:nvPr/>
        </p:nvSpPr>
        <p:spPr>
          <a:xfrm>
            <a:off x="539552" y="548680"/>
            <a:ext cx="817290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Við gerð korta eru hæðarlínur, hæðarlitur eða </a:t>
            </a:r>
            <a:r>
              <a:rPr lang="is-IS" sz="2600" dirty="0" err="1">
                <a:latin typeface="Times New Roman" pitchFamily="18" charset="0"/>
                <a:cs typeface="Times New Roman" pitchFamily="18" charset="0"/>
              </a:rPr>
              <a:t>skygging</a:t>
            </a: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 notuð til að sýna hæð </a:t>
            </a:r>
            <a:r>
              <a:rPr lang="is-IS" sz="2600">
                <a:latin typeface="Times New Roman" pitchFamily="18" charset="0"/>
                <a:cs typeface="Times New Roman" pitchFamily="18" charset="0"/>
              </a:rPr>
              <a:t>í </a:t>
            </a:r>
            <a:r>
              <a:rPr lang="is-IS" sz="2600" smtClean="0">
                <a:latin typeface="Times New Roman" pitchFamily="18" charset="0"/>
                <a:cs typeface="Times New Roman" pitchFamily="18" charset="0"/>
              </a:rPr>
              <a:t>landslagi.</a:t>
            </a:r>
          </a:p>
          <a:p>
            <a:pPr marL="457200" indent="-457200">
              <a:buFont typeface="Wingdings" pitchFamily="2" charset="2"/>
              <a:buChar char="Ø"/>
            </a:pPr>
            <a:endParaRPr lang="is-IS" sz="26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s-IS" sz="2600" smtClean="0">
                <a:latin typeface="Times New Roman" pitchFamily="18" charset="0"/>
                <a:cs typeface="Times New Roman" pitchFamily="18" charset="0"/>
              </a:rPr>
              <a:t>Hæðarlínur </a:t>
            </a: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á kortum eru með nákvæmu hæðabili á milli </a:t>
            </a:r>
            <a:r>
              <a:rPr lang="is-IS" sz="2600" dirty="0" err="1">
                <a:latin typeface="Times New Roman" pitchFamily="18" charset="0"/>
                <a:cs typeface="Times New Roman" pitchFamily="18" charset="0"/>
              </a:rPr>
              <a:t>lína</a:t>
            </a: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. Þegar langt bil er á milli </a:t>
            </a:r>
            <a:r>
              <a:rPr lang="is-IS" sz="2600" dirty="0" err="1">
                <a:latin typeface="Times New Roman" pitchFamily="18" charset="0"/>
                <a:cs typeface="Times New Roman" pitchFamily="18" charset="0"/>
              </a:rPr>
              <a:t>lína</a:t>
            </a: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 þá er landið ekki bratt, en ef bilið er mjög þétt er það brattara.</a:t>
            </a:r>
            <a:br>
              <a:rPr lang="is-IS" sz="2600" dirty="0">
                <a:latin typeface="Times New Roman" pitchFamily="18" charset="0"/>
                <a:cs typeface="Times New Roman" pitchFamily="18" charset="0"/>
              </a:rPr>
            </a:b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Hæðarlínur tákna hæð yfir sjávarmáli, (</a:t>
            </a:r>
            <a:r>
              <a:rPr lang="is-IS" sz="2600" err="1">
                <a:latin typeface="Times New Roman" pitchFamily="18" charset="0"/>
                <a:cs typeface="Times New Roman" pitchFamily="18" charset="0"/>
              </a:rPr>
              <a:t>h.y.s</a:t>
            </a:r>
            <a:r>
              <a:rPr lang="is-IS" sz="260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457200" indent="-457200">
              <a:buFont typeface="Wingdings" pitchFamily="2" charset="2"/>
              <a:buChar char="Ø"/>
            </a:pPr>
            <a:endParaRPr lang="is-IS" sz="26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s-IS" sz="2600" smtClean="0">
                <a:latin typeface="Times New Roman" pitchFamily="18" charset="0"/>
                <a:cs typeface="Times New Roman" pitchFamily="18" charset="0"/>
              </a:rPr>
              <a:t>Hæðarlitur </a:t>
            </a: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á korti er táknaður með </a:t>
            </a:r>
            <a:br>
              <a:rPr lang="is-IS" sz="2600" dirty="0">
                <a:latin typeface="Times New Roman" pitchFamily="18" charset="0"/>
                <a:cs typeface="Times New Roman" pitchFamily="18" charset="0"/>
              </a:rPr>
            </a:b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dökkum lit, því dekkri sem liturinn </a:t>
            </a:r>
            <a:br>
              <a:rPr lang="is-IS" sz="2600" dirty="0">
                <a:latin typeface="Times New Roman" pitchFamily="18" charset="0"/>
                <a:cs typeface="Times New Roman" pitchFamily="18" charset="0"/>
              </a:rPr>
            </a:b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er því </a:t>
            </a:r>
            <a:r>
              <a:rPr lang="is-IS" sz="2600" dirty="0" err="1">
                <a:latin typeface="Times New Roman" pitchFamily="18" charset="0"/>
                <a:cs typeface="Times New Roman" pitchFamily="18" charset="0"/>
              </a:rPr>
              <a:t>hærra</a:t>
            </a: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 er fjallið.  Einnig er </a:t>
            </a:r>
            <a:br>
              <a:rPr lang="is-IS" sz="2600" dirty="0">
                <a:latin typeface="Times New Roman" pitchFamily="18" charset="0"/>
                <a:cs typeface="Times New Roman" pitchFamily="18" charset="0"/>
              </a:rPr>
            </a:b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notuð </a:t>
            </a:r>
            <a:r>
              <a:rPr lang="is-IS" sz="2600" dirty="0" err="1">
                <a:latin typeface="Times New Roman" pitchFamily="18" charset="0"/>
                <a:cs typeface="Times New Roman" pitchFamily="18" charset="0"/>
              </a:rPr>
              <a:t>skygging</a:t>
            </a: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 til að líkja eftir </a:t>
            </a:r>
            <a:br>
              <a:rPr lang="is-IS" sz="2600" dirty="0">
                <a:latin typeface="Times New Roman" pitchFamily="18" charset="0"/>
                <a:cs typeface="Times New Roman" pitchFamily="18" charset="0"/>
              </a:rPr>
            </a:b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skugganum sem myndast </a:t>
            </a:r>
            <a:r>
              <a:rPr lang="is-IS" sz="2600" dirty="0" err="1">
                <a:latin typeface="Times New Roman" pitchFamily="18" charset="0"/>
                <a:cs typeface="Times New Roman" pitchFamily="18" charset="0"/>
              </a:rPr>
              <a:t>úr</a:t>
            </a: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s-IS" sz="2600" dirty="0" err="1">
                <a:latin typeface="Times New Roman" pitchFamily="18" charset="0"/>
                <a:cs typeface="Times New Roman" pitchFamily="18" charset="0"/>
              </a:rPr>
              <a:t>norð</a:t>
            </a: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is-IS" sz="2600" dirty="0">
                <a:latin typeface="Times New Roman" pitchFamily="18" charset="0"/>
                <a:cs typeface="Times New Roman" pitchFamily="18" charset="0"/>
              </a:rPr>
            </a:b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vestri, því meiri </a:t>
            </a:r>
            <a:r>
              <a:rPr lang="is-IS" sz="2600" dirty="0" err="1">
                <a:latin typeface="Times New Roman" pitchFamily="18" charset="0"/>
                <a:cs typeface="Times New Roman" pitchFamily="18" charset="0"/>
              </a:rPr>
              <a:t>skygging</a:t>
            </a: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is-IS" sz="2600" dirty="0" err="1">
                <a:latin typeface="Times New Roman" pitchFamily="18" charset="0"/>
                <a:cs typeface="Times New Roman" pitchFamily="18" charset="0"/>
              </a:rPr>
              <a:t>hærra</a:t>
            </a: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is-IS" sz="2600" dirty="0">
                <a:latin typeface="Times New Roman" pitchFamily="18" charset="0"/>
                <a:cs typeface="Times New Roman" pitchFamily="18" charset="0"/>
              </a:rPr>
            </a:br>
            <a:r>
              <a:rPr lang="is-IS" sz="2600" dirty="0">
                <a:latin typeface="Times New Roman" pitchFamily="18" charset="0"/>
                <a:cs typeface="Times New Roman" pitchFamily="18" charset="0"/>
              </a:rPr>
              <a:t>fjall, (sjá bls. </a:t>
            </a:r>
            <a:r>
              <a:rPr lang="is-IS" sz="2600">
                <a:latin typeface="Times New Roman" pitchFamily="18" charset="0"/>
                <a:cs typeface="Times New Roman" pitchFamily="18" charset="0"/>
              </a:rPr>
              <a:t>52)</a:t>
            </a:r>
            <a:endParaRPr lang="is-IS" sz="2600"/>
          </a:p>
        </p:txBody>
      </p:sp>
    </p:spTree>
    <p:extLst>
      <p:ext uri="{BB962C8B-B14F-4D97-AF65-F5344CB8AC3E}">
        <p14:creationId xmlns:p14="http://schemas.microsoft.com/office/powerpoint/2010/main" val="204158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þ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539</TotalTime>
  <Words>879</Words>
  <Application>Microsoft Office PowerPoint</Application>
  <PresentationFormat>Sýnt á skjá (4:3)</PresentationFormat>
  <Paragraphs>97</Paragraphs>
  <Slides>14</Slides>
  <Notes>1</Notes>
  <HiddenSlides>0</HiddenSlides>
  <MMClips>0</MMClips>
  <ScaleCrop>false</ScaleCrop>
  <HeadingPairs>
    <vt:vector size="4" baseType="variant">
      <vt:variant>
        <vt:lpstr>Þema</vt:lpstr>
      </vt:variant>
      <vt:variant>
        <vt:i4>1</vt:i4>
      </vt:variant>
      <vt:variant>
        <vt:lpstr>Skyggnutitlar</vt:lpstr>
      </vt:variant>
      <vt:variant>
        <vt:i4>14</vt:i4>
      </vt:variant>
    </vt:vector>
  </HeadingPairs>
  <TitlesOfParts>
    <vt:vector size="15" baseType="lpstr">
      <vt:lpstr>Executive</vt:lpstr>
      <vt:lpstr>Landakort</vt:lpstr>
      <vt:lpstr>Nokkrir  fróðleiksmolar</vt:lpstr>
      <vt:lpstr>PowerPoint-kynning</vt:lpstr>
      <vt:lpstr>PowerPoint-kynning</vt:lpstr>
      <vt:lpstr>                Bauganetið   </vt:lpstr>
      <vt:lpstr>Tímabelti </vt:lpstr>
      <vt:lpstr>Kort</vt:lpstr>
      <vt:lpstr>PowerPoint-kynning</vt:lpstr>
      <vt:lpstr>PowerPoint-kynning</vt:lpstr>
      <vt:lpstr>PowerPoint-kynning</vt:lpstr>
      <vt:lpstr>PowerPoint-kynning</vt:lpstr>
      <vt:lpstr>PowerPoint-kynning</vt:lpstr>
      <vt:lpstr>Kort, frh.</vt:lpstr>
      <vt:lpstr>PowerPoint-kynning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PowerPoint-kynning</dc:title>
  <dc:creator>Lenovo</dc:creator>
  <cp:lastModifiedBy>Mikael Marino Rivera</cp:lastModifiedBy>
  <cp:revision>76</cp:revision>
  <dcterms:created xsi:type="dcterms:W3CDTF">2014-01-17T22:01:28Z</dcterms:created>
  <dcterms:modified xsi:type="dcterms:W3CDTF">2014-08-20T11:30:08Z</dcterms:modified>
</cp:coreProperties>
</file>