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6858000" type="screen4x3"/>
  <p:notesSz cx="6858000" cy="91440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669E"/>
    <a:srgbClr val="2D68A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122620" y="109483"/>
            <a:ext cx="8925035" cy="6639034"/>
          </a:xfrm>
          <a:prstGeom prst="rect">
            <a:avLst/>
          </a:prstGeom>
          <a:solidFill>
            <a:schemeClr val="bg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rgbClr val="2D68A0"/>
                </a:solidFill>
                <a:latin typeface="+mj-lt"/>
                <a:ea typeface="+mj-ea"/>
                <a:cs typeface="+mj-cs"/>
              </a:defRPr>
            </a:lvl1pPr>
          </a:lstStyle>
          <a:p>
            <a:r>
              <a:rPr lang="en-US" dirty="0" smtClean="0"/>
              <a:t>Click to edit Master title style</a:t>
            </a:r>
            <a:endParaRPr dirty="0"/>
          </a:p>
        </p:txBody>
      </p:sp>
      <p:sp>
        <p:nvSpPr>
          <p:cNvPr id="3" name="Subtitle 2"/>
          <p:cNvSpPr>
            <a:spLocks noGrp="1"/>
          </p:cNvSpPr>
          <p:nvPr>
            <p:ph type="subTitle" idx="1"/>
          </p:nvPr>
        </p:nvSpPr>
        <p:spPr>
          <a:xfrm>
            <a:off x="914400" y="3061138"/>
            <a:ext cx="7342188" cy="1752600"/>
          </a:xfrm>
        </p:spPr>
        <p:txBody>
          <a:bodyPr vert="horz" lIns="91440" tIns="45720" rIns="91440" bIns="45720" rtlCol="0">
            <a:normAutofit/>
          </a:bodyPr>
          <a:lstStyle>
            <a:lvl1pPr marL="0" indent="0" algn="l"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pic>
        <p:nvPicPr>
          <p:cNvPr id="16" name="Picture 15" descr="fotur.png"/>
          <p:cNvPicPr>
            <a:picLocks noChangeAspect="1"/>
          </p:cNvPicPr>
          <p:nvPr userDrawn="1"/>
        </p:nvPicPr>
        <p:blipFill rotWithShape="1">
          <a:blip r:embed="rId2" cstate="print">
            <a:extLst>
              <a:ext uri="{28A0092B-C50C-407E-A947-70E740481C1C}">
                <a14:useLocalDpi xmlns="" xmlns:a14="http://schemas.microsoft.com/office/drawing/2010/main" val="0"/>
              </a:ext>
            </a:extLst>
          </a:blip>
          <a:srcRect l="-967"/>
          <a:stretch/>
        </p:blipFill>
        <p:spPr>
          <a:xfrm>
            <a:off x="-87586" y="6419947"/>
            <a:ext cx="9144000" cy="346088"/>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4" name="Rectangle 13"/>
          <p:cNvSpPr/>
          <p:nvPr userDrawn="1"/>
        </p:nvSpPr>
        <p:spPr>
          <a:xfrm>
            <a:off x="122620" y="1664138"/>
            <a:ext cx="8925035" cy="1059793"/>
          </a:xfrm>
          <a:prstGeom prst="rect">
            <a:avLst/>
          </a:prstGeom>
          <a:gradFill flip="none" rotWithShape="1">
            <a:gsLst>
              <a:gs pos="0">
                <a:schemeClr val="bg1">
                  <a:lumMod val="65000"/>
                </a:schemeClr>
              </a:gs>
              <a:gs pos="100000">
                <a:srgbClr val="FFFFFF"/>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5" name="Straight Connector 14"/>
          <p:cNvCxnSpPr/>
          <p:nvPr userDrawn="1"/>
        </p:nvCxnSpPr>
        <p:spPr>
          <a:xfrm>
            <a:off x="122620" y="1646620"/>
            <a:ext cx="8925035" cy="0"/>
          </a:xfrm>
          <a:prstGeom prst="line">
            <a:avLst/>
          </a:prstGeom>
          <a:ln w="3175">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122620" y="109483"/>
            <a:ext cx="8925035" cy="6639034"/>
          </a:xfrm>
          <a:prstGeom prst="rect">
            <a:avLst/>
          </a:prstGeom>
          <a:solidFill>
            <a:schemeClr val="bg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userDrawn="1"/>
        </p:nvSpPr>
        <p:spPr>
          <a:xfrm>
            <a:off x="122620" y="1664138"/>
            <a:ext cx="8925035" cy="1059793"/>
          </a:xfrm>
          <a:prstGeom prst="rect">
            <a:avLst/>
          </a:prstGeom>
          <a:gradFill flip="none" rotWithShape="1">
            <a:gsLst>
              <a:gs pos="0">
                <a:schemeClr val="bg1">
                  <a:lumMod val="65000"/>
                </a:schemeClr>
              </a:gs>
              <a:gs pos="100000">
                <a:srgbClr val="FFFFFF"/>
              </a:gs>
            </a:gsLst>
            <a:lin ang="54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0" name="Straight Connector 9"/>
          <p:cNvCxnSpPr/>
          <p:nvPr userDrawn="1"/>
        </p:nvCxnSpPr>
        <p:spPr>
          <a:xfrm>
            <a:off x="122620" y="1646620"/>
            <a:ext cx="8925035" cy="0"/>
          </a:xfrm>
          <a:prstGeom prst="line">
            <a:avLst/>
          </a:prstGeom>
          <a:ln w="3175">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427147" y="244158"/>
            <a:ext cx="7345362" cy="1339850"/>
          </a:xfrm>
          <a:prstGeom prst="rect">
            <a:avLst/>
          </a:prstGeom>
        </p:spPr>
        <p:txBody>
          <a:bodyPr vert="horz" lIns="91440" tIns="45720" rIns="91440" bIns="45720" rtlCol="0" anchor="ctr">
            <a:normAutofit/>
          </a:bodyPr>
          <a:lstStyle/>
          <a:p>
            <a:r>
              <a:rPr lang="en-US" dirty="0" smtClean="0"/>
              <a:t>Click to edit Master title style</a:t>
            </a:r>
            <a:endParaRPr dirty="0"/>
          </a:p>
        </p:txBody>
      </p:sp>
      <p:pic>
        <p:nvPicPr>
          <p:cNvPr id="13" name="Picture 12" descr="fotur.png"/>
          <p:cNvPicPr>
            <a:picLocks noChangeAspect="1"/>
          </p:cNvPicPr>
          <p:nvPr userDrawn="1"/>
        </p:nvPicPr>
        <p:blipFill rotWithShape="1">
          <a:blip r:embed="rId4" cstate="print">
            <a:extLst>
              <a:ext uri="{28A0092B-C50C-407E-A947-70E740481C1C}">
                <a14:useLocalDpi xmlns="" xmlns:a14="http://schemas.microsoft.com/office/drawing/2010/main" val="0"/>
              </a:ext>
            </a:extLst>
          </a:blip>
          <a:srcRect l="-967"/>
          <a:stretch/>
        </p:blipFill>
        <p:spPr>
          <a:xfrm>
            <a:off x="-87586" y="6419947"/>
            <a:ext cx="9144000" cy="346088"/>
          </a:xfrm>
          <a:prstGeom prst="rect">
            <a:avLst/>
          </a:prstGeom>
        </p:spPr>
      </p:pic>
      <p:sp>
        <p:nvSpPr>
          <p:cNvPr id="3" name="Text Placeholder 2"/>
          <p:cNvSpPr>
            <a:spLocks noGrp="1"/>
          </p:cNvSpPr>
          <p:nvPr>
            <p:ph type="body" idx="1"/>
          </p:nvPr>
        </p:nvSpPr>
        <p:spPr>
          <a:xfrm>
            <a:off x="427146" y="2133601"/>
            <a:ext cx="7345363" cy="393192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914400" rtl="0" eaLnBrk="1" latinLnBrk="0" hangingPunct="1">
        <a:spcBef>
          <a:spcPct val="0"/>
        </a:spcBef>
        <a:buNone/>
        <a:defRPr sz="4800" kern="1200">
          <a:solidFill>
            <a:srgbClr val="2D68A0"/>
          </a:solidFill>
          <a:latin typeface="+mj-lt"/>
          <a:ea typeface="+mj-ea"/>
          <a:cs typeface="+mj-cs"/>
        </a:defRPr>
      </a:lvl1pPr>
    </p:titleStyle>
    <p:bodyStyle>
      <a:lvl1pPr marL="0" indent="0" algn="l" defTabSz="914400" rtl="0" eaLnBrk="1" latinLnBrk="0" hangingPunct="1">
        <a:spcBef>
          <a:spcPts val="2000"/>
        </a:spcBef>
        <a:buClr>
          <a:schemeClr val="tx1">
            <a:lumMod val="75000"/>
            <a:lumOff val="25000"/>
          </a:schemeClr>
        </a:buClr>
        <a:buFont typeface="Arial" pitchFamily="34" charset="0"/>
        <a:buNone/>
        <a:defRPr sz="3200" kern="1200">
          <a:solidFill>
            <a:schemeClr val="tx1">
              <a:lumMod val="75000"/>
              <a:lumOff val="25000"/>
            </a:schemeClr>
          </a:solidFill>
          <a:latin typeface="+mn-lt"/>
          <a:ea typeface="+mn-ea"/>
          <a:cs typeface="+mn-cs"/>
        </a:defRPr>
      </a:lvl1pPr>
      <a:lvl2pPr marL="350838" indent="0" algn="l" defTabSz="914400" rtl="0" eaLnBrk="1" latinLnBrk="0" hangingPunct="1">
        <a:spcBef>
          <a:spcPts val="600"/>
        </a:spcBef>
        <a:buClr>
          <a:schemeClr val="bg2">
            <a:lumMod val="60000"/>
            <a:lumOff val="40000"/>
          </a:schemeClr>
        </a:buClr>
        <a:buFont typeface="Arial" pitchFamily="34" charset="0"/>
        <a:buNone/>
        <a:defRPr sz="2200" kern="1200">
          <a:solidFill>
            <a:schemeClr val="tx1">
              <a:lumMod val="75000"/>
              <a:lumOff val="25000"/>
            </a:schemeClr>
          </a:solidFill>
          <a:latin typeface="+mn-lt"/>
          <a:ea typeface="+mn-ea"/>
          <a:cs typeface="+mn-cs"/>
        </a:defRPr>
      </a:lvl2pPr>
      <a:lvl3pPr marL="579438" indent="0" algn="l" defTabSz="914400" rtl="0" eaLnBrk="1" latinLnBrk="0" hangingPunct="1">
        <a:spcBef>
          <a:spcPts val="6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3pPr>
      <a:lvl4pPr marL="808038" indent="0" algn="l" defTabSz="914400" rtl="0" eaLnBrk="1" latinLnBrk="0" hangingPunct="1">
        <a:spcBef>
          <a:spcPts val="600"/>
        </a:spcBef>
        <a:buClr>
          <a:schemeClr val="bg2">
            <a:lumMod val="60000"/>
            <a:lumOff val="40000"/>
          </a:schemeClr>
        </a:buClr>
        <a:buFont typeface="Arial" pitchFamily="34" charset="0"/>
        <a:buNone/>
        <a:defRPr sz="1800" kern="1200">
          <a:solidFill>
            <a:schemeClr val="tx1">
              <a:lumMod val="75000"/>
              <a:lumOff val="25000"/>
            </a:schemeClr>
          </a:solidFill>
          <a:latin typeface="+mn-lt"/>
          <a:ea typeface="+mn-ea"/>
          <a:cs typeface="+mn-cs"/>
        </a:defRPr>
      </a:lvl4pPr>
      <a:lvl5pPr marL="1036638" indent="0" algn="l" defTabSz="914400" rtl="0" eaLnBrk="1" latinLnBrk="0" hangingPunct="1">
        <a:spcBef>
          <a:spcPts val="600"/>
        </a:spcBef>
        <a:buClr>
          <a:schemeClr val="tx1">
            <a:lumMod val="75000"/>
            <a:lumOff val="25000"/>
          </a:schemeClr>
        </a:buClr>
        <a:buFont typeface="Arial" pitchFamily="34" charset="0"/>
        <a:buNone/>
        <a:defRPr sz="1800" kern="1200">
          <a:solidFill>
            <a:schemeClr val="tx1">
              <a:lumMod val="75000"/>
              <a:lumOff val="25000"/>
            </a:schemeClr>
          </a:solidFill>
          <a:latin typeface="+mn-lt"/>
          <a:ea typeface="+mn-ea"/>
          <a:cs typeface="+mn-cs"/>
        </a:defRPr>
      </a:lvl5pPr>
      <a:lvl6pPr marL="1257300" indent="0" algn="l" defTabSz="914400" rtl="0" eaLnBrk="1" latinLnBrk="0" hangingPunct="1">
        <a:spcBef>
          <a:spcPct val="20000"/>
        </a:spcBef>
        <a:buClr>
          <a:schemeClr val="bg2">
            <a:lumMod val="60000"/>
            <a:lumOff val="40000"/>
          </a:schemeClr>
        </a:buClr>
        <a:buFont typeface="Arial" pitchFamily="34" charset="0"/>
        <a:buNone/>
        <a:defRPr lang="en-US" sz="1800" kern="1200" dirty="0" smtClean="0">
          <a:solidFill>
            <a:schemeClr val="tx1">
              <a:lumMod val="75000"/>
              <a:lumOff val="25000"/>
            </a:schemeClr>
          </a:solidFill>
          <a:latin typeface="+mn-lt"/>
          <a:ea typeface="+mn-ea"/>
          <a:cs typeface="+mn-cs"/>
        </a:defRPr>
      </a:lvl6pPr>
      <a:lvl7pPr marL="1484313" indent="0" algn="l" defTabSz="914400" rtl="0" eaLnBrk="1" latinLnBrk="0" hangingPunct="1">
        <a:spcBef>
          <a:spcPct val="20000"/>
        </a:spcBef>
        <a:buClr>
          <a:schemeClr val="tx1">
            <a:lumMod val="75000"/>
            <a:lumOff val="25000"/>
          </a:schemeClr>
        </a:buClr>
        <a:buFont typeface="Arial" pitchFamily="34" charset="0"/>
        <a:buNone/>
        <a:defRPr lang="en-US" sz="1800" kern="1200" dirty="0" smtClean="0">
          <a:solidFill>
            <a:schemeClr val="tx1">
              <a:lumMod val="75000"/>
              <a:lumOff val="25000"/>
            </a:schemeClr>
          </a:solidFill>
          <a:latin typeface="+mn-lt"/>
          <a:ea typeface="+mn-ea"/>
          <a:cs typeface="+mn-cs"/>
        </a:defRPr>
      </a:lvl7pPr>
      <a:lvl8pPr marL="1719263" indent="0" algn="l" defTabSz="914400" rtl="0" eaLnBrk="1" latinLnBrk="0" hangingPunct="1">
        <a:spcBef>
          <a:spcPct val="20000"/>
        </a:spcBef>
        <a:buClr>
          <a:schemeClr val="bg2">
            <a:lumMod val="60000"/>
            <a:lumOff val="40000"/>
          </a:schemeClr>
        </a:buClr>
        <a:buFont typeface="Arial" pitchFamily="34" charset="0"/>
        <a:buNone/>
        <a:defRPr lang="en-US" sz="1800" kern="1200" dirty="0" smtClean="0">
          <a:solidFill>
            <a:schemeClr val="tx1">
              <a:lumMod val="75000"/>
              <a:lumOff val="25000"/>
            </a:schemeClr>
          </a:solidFill>
          <a:latin typeface="+mn-lt"/>
          <a:ea typeface="+mn-ea"/>
          <a:cs typeface="+mn-cs"/>
        </a:defRPr>
      </a:lvl8pPr>
      <a:lvl9pPr marL="1946275" indent="0" algn="l" defTabSz="914400" rtl="0" eaLnBrk="1" latinLnBrk="0" hangingPunct="1">
        <a:spcBef>
          <a:spcPct val="20000"/>
        </a:spcBef>
        <a:buClr>
          <a:schemeClr val="tx1">
            <a:lumMod val="75000"/>
            <a:lumOff val="25000"/>
          </a:schemeClr>
        </a:buClr>
        <a:buFont typeface="Arial" pitchFamily="34" charset="0"/>
        <a:buNone/>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www.utanrikisraduneyti.is/verkefni/althjoda-og-oryggissvid/un/" TargetMode="External"/><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fjolskylda.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5892549" y="1400783"/>
            <a:ext cx="2932094" cy="4160682"/>
          </a:xfrm>
          <a:prstGeom prst="rect">
            <a:avLst/>
          </a:prstGeom>
        </p:spPr>
      </p:pic>
      <p:sp>
        <p:nvSpPr>
          <p:cNvPr id="7" name="Title 1"/>
          <p:cNvSpPr>
            <a:spLocks noGrp="1"/>
          </p:cNvSpPr>
          <p:nvPr>
            <p:ph type="ctrTitle"/>
          </p:nvPr>
        </p:nvSpPr>
        <p:spPr>
          <a:xfrm>
            <a:off x="290943" y="2410667"/>
            <a:ext cx="6386935" cy="802876"/>
          </a:xfrm>
        </p:spPr>
        <p:txBody>
          <a:bodyPr/>
          <a:lstStyle/>
          <a:p>
            <a:r>
              <a:rPr lang="en-US" sz="4100" dirty="0" smtClean="0"/>
              <a:t>4.3 </a:t>
            </a:r>
            <a:r>
              <a:rPr lang="en-US" sz="4100" dirty="0" err="1" smtClean="0"/>
              <a:t>Sameinuðu</a:t>
            </a:r>
            <a:r>
              <a:rPr lang="en-US" sz="4100" dirty="0" smtClean="0"/>
              <a:t> </a:t>
            </a:r>
            <a:r>
              <a:rPr lang="en-US" sz="4100" dirty="0" err="1" smtClean="0"/>
              <a:t>þjóðirnar</a:t>
            </a:r>
            <a:endParaRPr lang="en-US" sz="4100" dirty="0"/>
          </a:p>
        </p:txBody>
      </p:sp>
      <p:sp>
        <p:nvSpPr>
          <p:cNvPr id="8" name="Subtitle 2"/>
          <p:cNvSpPr>
            <a:spLocks noGrp="1"/>
          </p:cNvSpPr>
          <p:nvPr>
            <p:ph type="subTitle" idx="1"/>
          </p:nvPr>
        </p:nvSpPr>
        <p:spPr>
          <a:xfrm>
            <a:off x="789712" y="2030837"/>
            <a:ext cx="4936577" cy="624171"/>
          </a:xfrm>
        </p:spPr>
        <p:txBody>
          <a:bodyPr>
            <a:normAutofit/>
          </a:bodyPr>
          <a:lstStyle/>
          <a:p>
            <a:r>
              <a:rPr lang="en-US" sz="2400" dirty="0" smtClean="0"/>
              <a:t>4. </a:t>
            </a:r>
            <a:r>
              <a:rPr lang="en-US" sz="2400" dirty="0" err="1" smtClean="0"/>
              <a:t>hluti</a:t>
            </a:r>
            <a:r>
              <a:rPr lang="en-US" sz="2400" dirty="0" smtClean="0"/>
              <a:t> – </a:t>
            </a:r>
            <a:r>
              <a:rPr lang="en-US" sz="2400" dirty="0" err="1" smtClean="0"/>
              <a:t>Samastaður</a:t>
            </a:r>
            <a:r>
              <a:rPr lang="en-US" sz="2400" dirty="0" smtClean="0"/>
              <a:t> í </a:t>
            </a:r>
            <a:r>
              <a:rPr lang="en-US" sz="2400" dirty="0" err="1" smtClean="0"/>
              <a:t>heiminum</a:t>
            </a:r>
            <a:endParaRPr lang="en-US" sz="2400" dirty="0"/>
          </a:p>
        </p:txBody>
      </p:sp>
    </p:spTree>
    <p:extLst>
      <p:ext uri="{BB962C8B-B14F-4D97-AF65-F5344CB8AC3E}">
        <p14:creationId xmlns="" xmlns:p14="http://schemas.microsoft.com/office/powerpoint/2010/main" val="11952213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Öryggisráðið</a:t>
            </a:r>
            <a:r>
              <a:rPr lang="en-US" sz="4300" dirty="0" smtClean="0"/>
              <a:t> (</a:t>
            </a:r>
            <a:r>
              <a:rPr lang="en-US" sz="4300" dirty="0" err="1" smtClean="0"/>
              <a:t>bls</a:t>
            </a:r>
            <a:r>
              <a:rPr lang="en-US" sz="4300" dirty="0" smtClean="0"/>
              <a:t>. 188)</a:t>
            </a:r>
            <a:endParaRPr lang="en-US" sz="4300" dirty="0"/>
          </a:p>
        </p:txBody>
      </p:sp>
      <p:sp>
        <p:nvSpPr>
          <p:cNvPr id="3" name="Content Placeholder 2"/>
          <p:cNvSpPr>
            <a:spLocks noGrp="1"/>
          </p:cNvSpPr>
          <p:nvPr>
            <p:ph idx="1"/>
          </p:nvPr>
        </p:nvSpPr>
        <p:spPr>
          <a:xfrm>
            <a:off x="427146" y="2133601"/>
            <a:ext cx="8371353" cy="3931920"/>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3200" dirty="0" smtClean="0"/>
              <a:t>Meginmarkmið Öryggisráðsins er að við-halda friði í heiminum og rannsaka alla atburði sem gætu leitt til stríðs.</a:t>
            </a:r>
          </a:p>
          <a:p>
            <a:pPr marL="0" lvl="1">
              <a:spcBef>
                <a:spcPts val="2000"/>
              </a:spcBef>
              <a:buClr>
                <a:schemeClr val="tx1">
                  <a:lumMod val="75000"/>
                  <a:lumOff val="25000"/>
                </a:schemeClr>
              </a:buClr>
              <a:buFont typeface="Wingdings" pitchFamily="2" charset="2"/>
              <a:buChar char="§"/>
            </a:pPr>
            <a:r>
              <a:rPr lang="is-IS" sz="2800" b="1" dirty="0" smtClean="0"/>
              <a:t> </a:t>
            </a:r>
            <a:r>
              <a:rPr lang="is-IS" sz="2800" dirty="0" smtClean="0"/>
              <a:t>15 lönd eiga sæti í Öryggisráðinu. </a:t>
            </a:r>
          </a:p>
          <a:p>
            <a:pPr marL="0" lvl="1">
              <a:spcBef>
                <a:spcPts val="2000"/>
              </a:spcBef>
              <a:buClr>
                <a:schemeClr val="tx1">
                  <a:lumMod val="75000"/>
                  <a:lumOff val="25000"/>
                </a:schemeClr>
              </a:buClr>
              <a:buFont typeface="Wingdings" pitchFamily="2" charset="2"/>
              <a:buChar char="§"/>
            </a:pPr>
            <a:r>
              <a:rPr lang="is-IS" sz="2800" b="1" dirty="0" smtClean="0"/>
              <a:t> </a:t>
            </a:r>
            <a:r>
              <a:rPr lang="is-IS" sz="2800" dirty="0" smtClean="0"/>
              <a:t>Fimm ríki eiga fastafulltrúa í Öryggisráðinu, það eru Bandaríkin, Kína, Rússland, Frakkland og Bretland.</a:t>
            </a:r>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Öryggisráðið</a:t>
            </a:r>
            <a:r>
              <a:rPr lang="en-US" sz="4300" dirty="0" smtClean="0"/>
              <a:t> (</a:t>
            </a:r>
            <a:r>
              <a:rPr lang="en-US" sz="4300" dirty="0" err="1" smtClean="0"/>
              <a:t>bls</a:t>
            </a:r>
            <a:r>
              <a:rPr lang="en-US" sz="4300" dirty="0" smtClean="0"/>
              <a:t>. 188)</a:t>
            </a:r>
            <a:endParaRPr lang="en-US" sz="4300" dirty="0"/>
          </a:p>
        </p:txBody>
      </p:sp>
      <p:sp>
        <p:nvSpPr>
          <p:cNvPr id="3" name="Content Placeholder 2"/>
          <p:cNvSpPr>
            <a:spLocks noGrp="1"/>
          </p:cNvSpPr>
          <p:nvPr>
            <p:ph idx="1"/>
          </p:nvPr>
        </p:nvSpPr>
        <p:spPr>
          <a:xfrm>
            <a:off x="427146" y="2133601"/>
            <a:ext cx="8371353" cy="3931920"/>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2800" dirty="0" smtClean="0"/>
              <a:t>Tíu fulltrúar eru kosnir til tveggja ára í senn frá öðrum aðildarríkjum Sameinuðu þjóðanna.</a:t>
            </a:r>
          </a:p>
          <a:p>
            <a:pPr marL="0" lvl="1">
              <a:spcBef>
                <a:spcPts val="2000"/>
              </a:spcBef>
              <a:buClr>
                <a:schemeClr val="tx1">
                  <a:lumMod val="75000"/>
                  <a:lumOff val="25000"/>
                </a:schemeClr>
              </a:buClr>
              <a:buFont typeface="Arial" pitchFamily="34" charset="0"/>
              <a:buChar char="•"/>
            </a:pPr>
            <a:r>
              <a:rPr lang="is-IS" sz="2800" dirty="0" smtClean="0"/>
              <a:t> Öryggisráðið er eina stofnun SÞ sem getur beitt þá sem rjúfa frið efnahagslegum og hernaðarlegum refsiaðgerðum.</a:t>
            </a:r>
          </a:p>
          <a:p>
            <a:pPr marL="0" lvl="1">
              <a:spcBef>
                <a:spcPts val="2000"/>
              </a:spcBef>
              <a:buClr>
                <a:schemeClr val="tx1">
                  <a:lumMod val="75000"/>
                  <a:lumOff val="25000"/>
                </a:schemeClr>
              </a:buClr>
              <a:buFont typeface="Arial" pitchFamily="34" charset="0"/>
              <a:buChar char="•"/>
            </a:pPr>
            <a:r>
              <a:rPr lang="is-IS" sz="2800" dirty="0" smtClean="0"/>
              <a:t> Til að hægt sé að beita refsiaðgerðum verða fastafulltrúarnir fimm að vera sammála um að það skuli gert.</a:t>
            </a:r>
          </a:p>
          <a:p>
            <a:pPr marL="0" lvl="1">
              <a:spcBef>
                <a:spcPts val="2000"/>
              </a:spcBef>
              <a:buClr>
                <a:schemeClr val="tx1">
                  <a:lumMod val="75000"/>
                  <a:lumOff val="25000"/>
                </a:schemeClr>
              </a:buClr>
              <a:buFont typeface="Arial" pitchFamily="34" charset="0"/>
              <a:buChar char="•"/>
            </a:pPr>
            <a:endParaRPr lang="is-IS" sz="2800" dirty="0" smtClean="0"/>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Öryggisráðið</a:t>
            </a:r>
            <a:r>
              <a:rPr lang="en-US" sz="4300" dirty="0" smtClean="0"/>
              <a:t> (</a:t>
            </a:r>
            <a:r>
              <a:rPr lang="en-US" sz="4300" dirty="0" err="1" smtClean="0"/>
              <a:t>bls</a:t>
            </a:r>
            <a:r>
              <a:rPr lang="en-US" sz="4300" dirty="0" smtClean="0"/>
              <a:t>. 188)</a:t>
            </a:r>
            <a:endParaRPr lang="en-US" sz="4300" dirty="0"/>
          </a:p>
        </p:txBody>
      </p:sp>
      <p:sp>
        <p:nvSpPr>
          <p:cNvPr id="3" name="Content Placeholder 2"/>
          <p:cNvSpPr>
            <a:spLocks noGrp="1"/>
          </p:cNvSpPr>
          <p:nvPr>
            <p:ph idx="1"/>
          </p:nvPr>
        </p:nvSpPr>
        <p:spPr>
          <a:xfrm>
            <a:off x="427146" y="2133601"/>
            <a:ext cx="8371353" cy="3931920"/>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2800" b="1" dirty="0" smtClean="0"/>
              <a:t>Neitunarvald:</a:t>
            </a:r>
            <a:r>
              <a:rPr lang="is-IS" sz="2800" dirty="0" smtClean="0"/>
              <a:t> Refsiaðgerðum var sjaldan beitt á tímum Kalda stríðsins vegna þess að fastafull-trúarnir beittu neitunarvaldi sínu óspart til að stöðva ályktanir sem þeir töldu að gengju gegn hagsmunum sínum.</a:t>
            </a:r>
          </a:p>
          <a:p>
            <a:pPr marL="0" lvl="1">
              <a:spcBef>
                <a:spcPts val="2000"/>
              </a:spcBef>
              <a:buClr>
                <a:schemeClr val="tx1">
                  <a:lumMod val="75000"/>
                  <a:lumOff val="25000"/>
                </a:schemeClr>
              </a:buClr>
              <a:buFont typeface="Arial" pitchFamily="34" charset="0"/>
              <a:buChar char="•"/>
            </a:pPr>
            <a:r>
              <a:rPr lang="is-IS" sz="2800" dirty="0" smtClean="0"/>
              <a:t> Ísland sóttist eftir sæti í Öryggisráðinu árið 2008 en fékk ekki. </a:t>
            </a:r>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Öryggisráðið</a:t>
            </a:r>
            <a:r>
              <a:rPr lang="en-US" sz="4300" dirty="0" smtClean="0"/>
              <a:t> (</a:t>
            </a:r>
            <a:r>
              <a:rPr lang="en-US" sz="4300" dirty="0" err="1" smtClean="0"/>
              <a:t>bls</a:t>
            </a:r>
            <a:r>
              <a:rPr lang="en-US" sz="4300" dirty="0" smtClean="0"/>
              <a:t>. 189)</a:t>
            </a:r>
            <a:endParaRPr lang="en-US" sz="4300" dirty="0"/>
          </a:p>
        </p:txBody>
      </p:sp>
      <p:sp>
        <p:nvSpPr>
          <p:cNvPr id="3" name="Content Placeholder 2"/>
          <p:cNvSpPr>
            <a:spLocks noGrp="1"/>
          </p:cNvSpPr>
          <p:nvPr>
            <p:ph idx="1"/>
          </p:nvPr>
        </p:nvSpPr>
        <p:spPr>
          <a:xfrm>
            <a:off x="427146" y="2133601"/>
            <a:ext cx="8371353" cy="3931920"/>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2800" b="1" dirty="0" smtClean="0"/>
              <a:t>Neitunarvald </a:t>
            </a:r>
            <a:r>
              <a:rPr lang="is-IS" sz="2800" dirty="0" smtClean="0"/>
              <a:t>þýðir að hægt er að koma í veg fyrir að ákvörðun sé tekin eða að ákvörðun taki gildi.</a:t>
            </a:r>
          </a:p>
          <a:p>
            <a:pPr marL="0" lvl="1">
              <a:spcBef>
                <a:spcPts val="2000"/>
              </a:spcBef>
              <a:buClr>
                <a:schemeClr val="tx1">
                  <a:lumMod val="75000"/>
                  <a:lumOff val="25000"/>
                </a:schemeClr>
              </a:buClr>
              <a:buFont typeface="Arial" pitchFamily="34" charset="0"/>
              <a:buChar char="•"/>
            </a:pPr>
            <a:r>
              <a:rPr lang="is-IS" sz="2800" dirty="0" smtClean="0"/>
              <a:t> Fastafulltrúar Öryggisráðs SÞ hafa neitunarvald. Ef einn eða fleiri fastafulltrúanna beitir neitunar-valdi getur Öryggisráðið ekki tekið ákvörðun um að beita þeim refsiaðgerðum sem það annars ræður yfir.</a:t>
            </a:r>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Öryggisráðið</a:t>
            </a:r>
            <a:r>
              <a:rPr lang="en-US" sz="4300" dirty="0" smtClean="0"/>
              <a:t> (</a:t>
            </a:r>
            <a:r>
              <a:rPr lang="en-US" sz="4300" dirty="0" err="1" smtClean="0"/>
              <a:t>bls</a:t>
            </a:r>
            <a:r>
              <a:rPr lang="en-US" sz="4300" dirty="0" smtClean="0"/>
              <a:t>. 189)</a:t>
            </a:r>
            <a:endParaRPr lang="en-US" sz="4300" dirty="0"/>
          </a:p>
        </p:txBody>
      </p:sp>
      <p:sp>
        <p:nvSpPr>
          <p:cNvPr id="3" name="Content Placeholder 2"/>
          <p:cNvSpPr>
            <a:spLocks noGrp="1"/>
          </p:cNvSpPr>
          <p:nvPr>
            <p:ph idx="1"/>
          </p:nvPr>
        </p:nvSpPr>
        <p:spPr>
          <a:xfrm>
            <a:off x="427146" y="2133601"/>
            <a:ext cx="8371353" cy="3931920"/>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2800" b="1" dirty="0" smtClean="0"/>
              <a:t>Kalda stríðið: </a:t>
            </a:r>
            <a:r>
              <a:rPr lang="is-IS" sz="2800" dirty="0" smtClean="0"/>
              <a:t>Eftir að því lauk hefur Öryggis-ráðið átt mun auðveldara að sinna skyldum sínum og ná samkomulagi um refsiaðgerðir.</a:t>
            </a:r>
          </a:p>
          <a:p>
            <a:pPr marL="0" lvl="1">
              <a:spcBef>
                <a:spcPts val="2000"/>
              </a:spcBef>
              <a:buClr>
                <a:schemeClr val="tx1">
                  <a:lumMod val="75000"/>
                  <a:lumOff val="25000"/>
                </a:schemeClr>
              </a:buClr>
              <a:buFont typeface="Arial" pitchFamily="34" charset="0"/>
              <a:buChar char="•"/>
            </a:pPr>
            <a:r>
              <a:rPr lang="is-IS" sz="2800" dirty="0" smtClean="0"/>
              <a:t> Öryggisráðið samþykkti samhljóma að beita Írak efnahagslegum refsiaðgerðum eftir innrásina í Kúveit árið 1990. Aðgerðirnar skiluðu litlu sem engu.</a:t>
            </a:r>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Öryggisráðið</a:t>
            </a:r>
            <a:r>
              <a:rPr lang="en-US" sz="4300" dirty="0" smtClean="0"/>
              <a:t> (</a:t>
            </a:r>
            <a:r>
              <a:rPr lang="en-US" sz="4300" dirty="0" err="1" smtClean="0"/>
              <a:t>bls</a:t>
            </a:r>
            <a:r>
              <a:rPr lang="en-US" sz="4300" dirty="0" smtClean="0"/>
              <a:t>. 189)</a:t>
            </a:r>
            <a:endParaRPr lang="en-US" sz="4300" dirty="0"/>
          </a:p>
        </p:txBody>
      </p:sp>
      <p:sp>
        <p:nvSpPr>
          <p:cNvPr id="3" name="Content Placeholder 2"/>
          <p:cNvSpPr>
            <a:spLocks noGrp="1"/>
          </p:cNvSpPr>
          <p:nvPr>
            <p:ph idx="1"/>
          </p:nvPr>
        </p:nvSpPr>
        <p:spPr>
          <a:xfrm>
            <a:off x="427146" y="2133601"/>
            <a:ext cx="8371353" cy="4100944"/>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2800" b="1" dirty="0" smtClean="0"/>
              <a:t>Persaflóastríðið: </a:t>
            </a:r>
            <a:r>
              <a:rPr lang="is-IS" sz="2800" dirty="0" smtClean="0"/>
              <a:t>Sameinuðu þjóðirnar sendu herlið undir stjórn Bandaríkjamanna inn í Kúveit til að reka íraska innrásarliðið út úr landinu.</a:t>
            </a:r>
          </a:p>
          <a:p>
            <a:pPr marL="0" lvl="1">
              <a:spcBef>
                <a:spcPts val="2000"/>
              </a:spcBef>
              <a:buClr>
                <a:schemeClr val="tx1">
                  <a:lumMod val="75000"/>
                  <a:lumOff val="25000"/>
                </a:schemeClr>
              </a:buClr>
              <a:buFont typeface="Arial" pitchFamily="34" charset="0"/>
              <a:buChar char="•"/>
            </a:pPr>
            <a:r>
              <a:rPr lang="is-IS" sz="2800" dirty="0" smtClean="0"/>
              <a:t> Stríðið, sem kallað var Persaflóastríðið, endaði með algjörum ósigri Íraka sem urðu að sætta sig við harðar refsiaðgerðir í kjölfarið.</a:t>
            </a:r>
          </a:p>
          <a:p>
            <a:pPr marL="0" lvl="1">
              <a:spcBef>
                <a:spcPts val="2000"/>
              </a:spcBef>
              <a:buClr>
                <a:schemeClr val="tx1">
                  <a:lumMod val="75000"/>
                  <a:lumOff val="25000"/>
                </a:schemeClr>
              </a:buClr>
              <a:buFont typeface="Arial" pitchFamily="34" charset="0"/>
              <a:buChar char="•"/>
            </a:pPr>
            <a:r>
              <a:rPr lang="is-IS" sz="2800" dirty="0" smtClean="0"/>
              <a:t> Öryggisráðið samþykkti meðal annars að beita Íraka viðskiptaþvingunum.</a:t>
            </a:r>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Öryggisráðið</a:t>
            </a:r>
            <a:r>
              <a:rPr lang="en-US" sz="4300" dirty="0" smtClean="0"/>
              <a:t> (</a:t>
            </a:r>
            <a:r>
              <a:rPr lang="en-US" sz="4300" dirty="0" err="1" smtClean="0"/>
              <a:t>bls</a:t>
            </a:r>
            <a:r>
              <a:rPr lang="en-US" sz="4300" dirty="0" smtClean="0"/>
              <a:t>. 189)</a:t>
            </a:r>
            <a:endParaRPr lang="en-US" sz="4300" dirty="0"/>
          </a:p>
        </p:txBody>
      </p:sp>
      <p:sp>
        <p:nvSpPr>
          <p:cNvPr id="3" name="Content Placeholder 2"/>
          <p:cNvSpPr>
            <a:spLocks noGrp="1"/>
          </p:cNvSpPr>
          <p:nvPr>
            <p:ph idx="1"/>
          </p:nvPr>
        </p:nvSpPr>
        <p:spPr>
          <a:xfrm>
            <a:off x="427146" y="2133601"/>
            <a:ext cx="8371353" cy="4100944"/>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2800" b="1" dirty="0" smtClean="0"/>
              <a:t>Persaflóastríðið: </a:t>
            </a:r>
            <a:r>
              <a:rPr lang="is-IS" sz="2800" dirty="0" smtClean="0"/>
              <a:t>Margir á Vesturlöndum glöddust yfir úrslitum stríðsins.</a:t>
            </a:r>
          </a:p>
          <a:p>
            <a:pPr marL="0" lvl="1">
              <a:spcBef>
                <a:spcPts val="2000"/>
              </a:spcBef>
              <a:buClr>
                <a:schemeClr val="tx1">
                  <a:lumMod val="75000"/>
                  <a:lumOff val="25000"/>
                </a:schemeClr>
              </a:buClr>
              <a:buFont typeface="Arial" pitchFamily="34" charset="0"/>
              <a:buChar char="•"/>
            </a:pPr>
            <a:r>
              <a:rPr lang="is-IS" sz="2800" dirty="0" smtClean="0"/>
              <a:t> Mörg þróunarlönd höfðu áhyggjur og fullyrtu að Vesturlönd hefðu misnotað SÞ í því skyni að tryggja sér næga olíu og stjórn yfir olíumörkuðum.</a:t>
            </a:r>
          </a:p>
          <a:p>
            <a:pPr marL="0" lvl="1">
              <a:spcBef>
                <a:spcPts val="2000"/>
              </a:spcBef>
              <a:buClr>
                <a:schemeClr val="tx1">
                  <a:lumMod val="75000"/>
                  <a:lumOff val="25000"/>
                </a:schemeClr>
              </a:buClr>
              <a:buFont typeface="Arial" pitchFamily="34" charset="0"/>
              <a:buChar char="•"/>
            </a:pPr>
            <a:r>
              <a:rPr lang="is-IS" sz="2800" dirty="0" smtClean="0"/>
              <a:t> Því fer fjarri að öll mál sem Öryggisráðið fjallar um endi með refsiaðgerðum.</a:t>
            </a:r>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Öryggisráðið</a:t>
            </a:r>
            <a:r>
              <a:rPr lang="en-US" sz="4300" dirty="0" smtClean="0"/>
              <a:t> (</a:t>
            </a:r>
            <a:r>
              <a:rPr lang="en-US" sz="4300" dirty="0" err="1" smtClean="0"/>
              <a:t>bls</a:t>
            </a:r>
            <a:r>
              <a:rPr lang="en-US" sz="4300" dirty="0" smtClean="0"/>
              <a:t>. 189)</a:t>
            </a:r>
            <a:endParaRPr lang="en-US" sz="4300" dirty="0"/>
          </a:p>
        </p:txBody>
      </p:sp>
      <p:sp>
        <p:nvSpPr>
          <p:cNvPr id="3" name="Content Placeholder 2"/>
          <p:cNvSpPr>
            <a:spLocks noGrp="1"/>
          </p:cNvSpPr>
          <p:nvPr>
            <p:ph idx="1"/>
          </p:nvPr>
        </p:nvSpPr>
        <p:spPr>
          <a:xfrm>
            <a:off x="427146" y="2133601"/>
            <a:ext cx="8371353" cy="4100944"/>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3200" dirty="0" smtClean="0"/>
              <a:t>Stundum nægir að senda sáttasemjara og/eða alþjóðlegar friðargæslusveitir á átakasvæði.</a:t>
            </a:r>
          </a:p>
          <a:p>
            <a:pPr marL="0" lvl="1">
              <a:spcBef>
                <a:spcPts val="2000"/>
              </a:spcBef>
              <a:buClr>
                <a:schemeClr val="tx1">
                  <a:lumMod val="75000"/>
                  <a:lumOff val="25000"/>
                </a:schemeClr>
              </a:buClr>
              <a:buFont typeface="Arial" pitchFamily="34" charset="0"/>
              <a:buChar char="•"/>
            </a:pPr>
            <a:r>
              <a:rPr lang="is-IS" sz="3200" dirty="0" smtClean="0"/>
              <a:t> Friðargæslusveitir eru aldrei sendar inn á átakasvæði nema með samþykki yfirvalda á því svæði sem þær eiga að starfa á og þær mega bara beita vopnum í sjálfsvörn.</a:t>
            </a:r>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Öryggisráðið</a:t>
            </a:r>
            <a:r>
              <a:rPr lang="en-US" sz="4300" dirty="0" smtClean="0"/>
              <a:t> (</a:t>
            </a:r>
            <a:r>
              <a:rPr lang="en-US" sz="4300" dirty="0" err="1" smtClean="0"/>
              <a:t>bls</a:t>
            </a:r>
            <a:r>
              <a:rPr lang="en-US" sz="4300" dirty="0" smtClean="0"/>
              <a:t>. 189)</a:t>
            </a:r>
            <a:endParaRPr lang="en-US" sz="4300" dirty="0"/>
          </a:p>
        </p:txBody>
      </p:sp>
      <p:sp>
        <p:nvSpPr>
          <p:cNvPr id="3" name="Content Placeholder 2"/>
          <p:cNvSpPr>
            <a:spLocks noGrp="1"/>
          </p:cNvSpPr>
          <p:nvPr>
            <p:ph idx="1"/>
          </p:nvPr>
        </p:nvSpPr>
        <p:spPr>
          <a:xfrm>
            <a:off x="427146" y="2133601"/>
            <a:ext cx="8371353" cy="4100944"/>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2800" b="1" dirty="0" smtClean="0"/>
              <a:t>Friðargæslusveitir: </a:t>
            </a:r>
            <a:r>
              <a:rPr lang="is-IS" sz="2800" dirty="0" smtClean="0"/>
              <a:t>Meginhlutverk þeirra er að halda stríðandi fylkingum hvorri frá annarri og að fylgjast með að vopnahlé sé haldið.</a:t>
            </a:r>
          </a:p>
          <a:p>
            <a:pPr marL="0" lvl="1">
              <a:spcBef>
                <a:spcPts val="2000"/>
              </a:spcBef>
              <a:buClr>
                <a:schemeClr val="tx1">
                  <a:lumMod val="75000"/>
                  <a:lumOff val="25000"/>
                </a:schemeClr>
              </a:buClr>
              <a:buFont typeface="Arial" pitchFamily="34" charset="0"/>
              <a:buChar char="•"/>
            </a:pPr>
            <a:r>
              <a:rPr lang="is-IS" sz="2800" dirty="0" smtClean="0"/>
              <a:t> Hafa reynst vel við að vernda almenna borgara fyrir ofbeldi og valdbeitingu – eru líka öflugar við ýmiss konar líknarstarf á átakasvæðum.</a:t>
            </a:r>
          </a:p>
          <a:p>
            <a:pPr marL="0" lvl="1">
              <a:spcBef>
                <a:spcPts val="2000"/>
              </a:spcBef>
              <a:buClr>
                <a:schemeClr val="tx1">
                  <a:lumMod val="75000"/>
                  <a:lumOff val="25000"/>
                </a:schemeClr>
              </a:buClr>
              <a:buFont typeface="Wingdings" pitchFamily="2" charset="2"/>
              <a:buChar char="§"/>
            </a:pPr>
            <a:r>
              <a:rPr lang="is-IS" sz="2400" dirty="0" smtClean="0"/>
              <a:t> Íslenska </a:t>
            </a:r>
            <a:r>
              <a:rPr lang="is-IS" sz="2400" dirty="0" smtClean="0"/>
              <a:t>friðargæslan: </a:t>
            </a:r>
            <a:r>
              <a:rPr lang="is-IS" dirty="0" smtClean="0"/>
              <a:t>http</a:t>
            </a:r>
            <a:r>
              <a:rPr lang="is-IS" dirty="0" smtClean="0"/>
              <a:t>://www.utanrikisraduneyti.is/media/fridargaeslan/UTN100608_fridargaesla_lowres.pdf</a:t>
            </a:r>
            <a:endParaRPr lang="is-IS" b="1" u="sng" dirty="0" smtClean="0"/>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Öryggisráðið</a:t>
            </a:r>
            <a:r>
              <a:rPr lang="en-US" sz="4300" dirty="0" smtClean="0"/>
              <a:t> (</a:t>
            </a:r>
            <a:r>
              <a:rPr lang="en-US" sz="4300" dirty="0" err="1" smtClean="0"/>
              <a:t>bls</a:t>
            </a:r>
            <a:r>
              <a:rPr lang="en-US" sz="4300" dirty="0" smtClean="0"/>
              <a:t>. 190)</a:t>
            </a:r>
            <a:endParaRPr lang="en-US" sz="4300" dirty="0"/>
          </a:p>
        </p:txBody>
      </p:sp>
      <p:sp>
        <p:nvSpPr>
          <p:cNvPr id="3" name="Content Placeholder 2"/>
          <p:cNvSpPr>
            <a:spLocks noGrp="1"/>
          </p:cNvSpPr>
          <p:nvPr>
            <p:ph idx="1"/>
          </p:nvPr>
        </p:nvSpPr>
        <p:spPr>
          <a:xfrm>
            <a:off x="427146" y="2133601"/>
            <a:ext cx="8371353" cy="4100944"/>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2600" b="1" dirty="0" smtClean="0"/>
              <a:t>Íraksstríðið 2003: </a:t>
            </a:r>
            <a:r>
              <a:rPr lang="is-IS" sz="2600" dirty="0" smtClean="0"/>
              <a:t> Bandaríkjamenn og Bretar réðust inn í Írak og komu stjórn Saddams Husseins frá völdum. Innrásin var gerð án samþykkis Öryggisráðsins og því óljóst hvaða afleiðingar hún hefur, bæði fyrir framtíð Íraks og fyrir samstarf þjóða innan Öryggisráðsins.</a:t>
            </a:r>
          </a:p>
          <a:p>
            <a:pPr marL="0" lvl="1">
              <a:spcBef>
                <a:spcPts val="2000"/>
              </a:spcBef>
              <a:buClr>
                <a:schemeClr val="tx1">
                  <a:lumMod val="75000"/>
                  <a:lumOff val="25000"/>
                </a:schemeClr>
              </a:buClr>
              <a:buFont typeface="Wingdings" pitchFamily="2" charset="2"/>
              <a:buChar char="§"/>
            </a:pPr>
            <a:r>
              <a:rPr lang="is-IS" sz="2400" dirty="0" smtClean="0"/>
              <a:t> Stríðið í </a:t>
            </a:r>
            <a:r>
              <a:rPr lang="is-IS" sz="2400" dirty="0" smtClean="0"/>
              <a:t>Írak: </a:t>
            </a:r>
            <a:r>
              <a:rPr lang="is-IS" sz="2400" dirty="0" smtClean="0"/>
              <a:t>http</a:t>
            </a:r>
            <a:r>
              <a:rPr lang="is-IS" sz="2400" dirty="0" smtClean="0"/>
              <a:t>://visindavefur.hi.is/svar.php?id=6000</a:t>
            </a:r>
            <a:endParaRPr lang="is-IS" sz="2400" b="1" u="sng" dirty="0" smtClean="0"/>
          </a:p>
          <a:p>
            <a:pPr marL="0" lvl="1">
              <a:spcBef>
                <a:spcPts val="2000"/>
              </a:spcBef>
              <a:buClr>
                <a:schemeClr val="tx1">
                  <a:lumMod val="75000"/>
                  <a:lumOff val="25000"/>
                </a:schemeClr>
              </a:buClr>
              <a:buFont typeface="Wingdings" pitchFamily="2" charset="2"/>
              <a:buChar char="§"/>
            </a:pPr>
            <a:r>
              <a:rPr lang="is-IS" sz="2400" dirty="0" smtClean="0"/>
              <a:t> </a:t>
            </a:r>
            <a:r>
              <a:rPr lang="is-IS" sz="2400" dirty="0" smtClean="0"/>
              <a:t>Myndir - Wikileaks: </a:t>
            </a:r>
            <a:r>
              <a:rPr lang="is-IS" sz="2400" dirty="0" smtClean="0"/>
              <a:t>http</a:t>
            </a:r>
            <a:r>
              <a:rPr lang="is-IS" sz="2400" dirty="0" smtClean="0"/>
              <a:t>://www.youtube.com/watch?v=KF2miwIWOE4</a:t>
            </a:r>
            <a:endParaRPr lang="is-IS" sz="2400" dirty="0" smtClean="0"/>
          </a:p>
          <a:p>
            <a:pPr marL="0" lvl="1">
              <a:spcBef>
                <a:spcPts val="2000"/>
              </a:spcBef>
              <a:buClr>
                <a:schemeClr val="tx1">
                  <a:lumMod val="75000"/>
                  <a:lumOff val="25000"/>
                </a:schemeClr>
              </a:buClr>
              <a:buFont typeface="Arial" pitchFamily="34" charset="0"/>
              <a:buChar char="•"/>
            </a:pPr>
            <a:endParaRPr lang="is-IS" sz="2400" b="1" u="sng" dirty="0" smtClean="0"/>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100" dirty="0" err="1" smtClean="0"/>
              <a:t>Sameinuðu</a:t>
            </a:r>
            <a:r>
              <a:rPr lang="en-US" sz="4100" dirty="0" smtClean="0"/>
              <a:t> </a:t>
            </a:r>
            <a:r>
              <a:rPr lang="en-US" sz="4100" dirty="0" err="1" smtClean="0"/>
              <a:t>þjóðirnar</a:t>
            </a:r>
            <a:r>
              <a:rPr lang="en-US" sz="4100" dirty="0" smtClean="0"/>
              <a:t> (</a:t>
            </a:r>
            <a:r>
              <a:rPr lang="en-US" sz="4100" dirty="0" err="1" smtClean="0"/>
              <a:t>bls</a:t>
            </a:r>
            <a:r>
              <a:rPr lang="en-US" sz="4100" dirty="0" smtClean="0"/>
              <a:t>. 187)</a:t>
            </a:r>
            <a:endParaRPr lang="en-US" sz="4100" dirty="0"/>
          </a:p>
        </p:txBody>
      </p:sp>
      <p:sp>
        <p:nvSpPr>
          <p:cNvPr id="3" name="Content Placeholder 2"/>
          <p:cNvSpPr>
            <a:spLocks noGrp="1"/>
          </p:cNvSpPr>
          <p:nvPr>
            <p:ph idx="1"/>
          </p:nvPr>
        </p:nvSpPr>
        <p:spPr>
          <a:xfrm>
            <a:off x="427146" y="2133601"/>
            <a:ext cx="8371353" cy="3931920"/>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3200" dirty="0" smtClean="0"/>
              <a:t>SÞ voru stofnaðar árið 1945 af sigur-vegurum seinni heimsstyrjaldarinnar.</a:t>
            </a:r>
          </a:p>
          <a:p>
            <a:pPr marL="0" lvl="1">
              <a:spcBef>
                <a:spcPts val="2000"/>
              </a:spcBef>
              <a:buClr>
                <a:schemeClr val="tx1">
                  <a:lumMod val="75000"/>
                  <a:lumOff val="25000"/>
                </a:schemeClr>
              </a:buClr>
              <a:buFont typeface="Wingdings" pitchFamily="2" charset="2"/>
              <a:buChar char="§"/>
            </a:pPr>
            <a:r>
              <a:rPr lang="is-IS" sz="2800" dirty="0" smtClean="0"/>
              <a:t> Markmið: Að stríð á borð við seinni heimsstyrjöldina mætti aldrei endurtaka sig.</a:t>
            </a:r>
          </a:p>
          <a:p>
            <a:pPr marL="0" lvl="1">
              <a:spcBef>
                <a:spcPts val="2000"/>
              </a:spcBef>
              <a:buClr>
                <a:schemeClr val="tx1">
                  <a:lumMod val="75000"/>
                  <a:lumOff val="25000"/>
                </a:schemeClr>
              </a:buClr>
              <a:buFont typeface="Wingdings" pitchFamily="2" charset="2"/>
              <a:buChar char="§"/>
            </a:pPr>
            <a:r>
              <a:rPr lang="is-IS" sz="2800" dirty="0" smtClean="0"/>
              <a:t> Taplöndin: Þýskaland, Ítalía og Japan.</a:t>
            </a:r>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Öryggisráðið</a:t>
            </a:r>
            <a:r>
              <a:rPr lang="en-US" sz="4300" dirty="0" smtClean="0"/>
              <a:t> (</a:t>
            </a:r>
            <a:r>
              <a:rPr lang="en-US" sz="4300" dirty="0" err="1" smtClean="0"/>
              <a:t>bls</a:t>
            </a:r>
            <a:r>
              <a:rPr lang="en-US" sz="4300" dirty="0" smtClean="0"/>
              <a:t>. 190)</a:t>
            </a:r>
            <a:endParaRPr lang="en-US" sz="4300" dirty="0"/>
          </a:p>
        </p:txBody>
      </p:sp>
      <p:sp>
        <p:nvSpPr>
          <p:cNvPr id="3" name="Content Placeholder 2"/>
          <p:cNvSpPr>
            <a:spLocks noGrp="1"/>
          </p:cNvSpPr>
          <p:nvPr>
            <p:ph idx="1"/>
          </p:nvPr>
        </p:nvSpPr>
        <p:spPr>
          <a:xfrm>
            <a:off x="427146" y="2133601"/>
            <a:ext cx="8371353" cy="4100944"/>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3200" b="1" dirty="0" smtClean="0"/>
              <a:t>Friðargæsla</a:t>
            </a:r>
            <a:r>
              <a:rPr lang="is-IS" sz="3200" dirty="0" smtClean="0"/>
              <a:t>:</a:t>
            </a:r>
          </a:p>
          <a:p>
            <a:pPr marL="0" lvl="1">
              <a:spcBef>
                <a:spcPts val="2000"/>
              </a:spcBef>
              <a:buClr>
                <a:schemeClr val="tx1">
                  <a:lumMod val="75000"/>
                  <a:lumOff val="25000"/>
                </a:schemeClr>
              </a:buClr>
              <a:buFont typeface="Wingdings" pitchFamily="2" charset="2"/>
              <a:buChar char="§"/>
            </a:pPr>
            <a:r>
              <a:rPr lang="is-IS" sz="2800" b="1" dirty="0" smtClean="0"/>
              <a:t> </a:t>
            </a:r>
            <a:r>
              <a:rPr lang="is-IS" sz="2800" dirty="0" smtClean="0"/>
              <a:t>Halda stríðandi öflum í skefjum og aðstoða við líknarstörf á átakasvæðum.</a:t>
            </a:r>
          </a:p>
          <a:p>
            <a:pPr marL="0" lvl="1">
              <a:spcBef>
                <a:spcPts val="2000"/>
              </a:spcBef>
              <a:buClr>
                <a:schemeClr val="tx1">
                  <a:lumMod val="75000"/>
                  <a:lumOff val="25000"/>
                </a:schemeClr>
              </a:buClr>
              <a:buFont typeface="Wingdings" pitchFamily="2" charset="2"/>
              <a:buChar char="§"/>
            </a:pPr>
            <a:r>
              <a:rPr lang="is-IS" sz="2800" b="1" dirty="0" smtClean="0"/>
              <a:t> </a:t>
            </a:r>
            <a:r>
              <a:rPr lang="is-IS" sz="2800" dirty="0" smtClean="0"/>
              <a:t>Fyrstu íslensku læknarnir og hjúkrunarfræðing-arnir hófu störf á vegum íslenskra stjórnvalda við friðargæslu í Bosníu-Hersegóvínu árið 1994. Eins voru íslenskir lögreglumenn sendir á svæðið.</a:t>
            </a:r>
            <a:endParaRPr lang="is-IS" sz="2800" b="1" dirty="0" smtClean="0"/>
          </a:p>
          <a:p>
            <a:pPr marL="0" lvl="1">
              <a:spcBef>
                <a:spcPts val="2000"/>
              </a:spcBef>
              <a:buClr>
                <a:schemeClr val="tx1">
                  <a:lumMod val="75000"/>
                  <a:lumOff val="25000"/>
                </a:schemeClr>
              </a:buClr>
            </a:pPr>
            <a:endParaRPr lang="is-IS" sz="2400" b="1" u="sng" dirty="0" smtClean="0"/>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Öryggisráðið</a:t>
            </a:r>
            <a:r>
              <a:rPr lang="en-US" sz="4300" dirty="0" smtClean="0"/>
              <a:t> (</a:t>
            </a:r>
            <a:r>
              <a:rPr lang="en-US" sz="4300" dirty="0" err="1" smtClean="0"/>
              <a:t>bls</a:t>
            </a:r>
            <a:r>
              <a:rPr lang="en-US" sz="4300" dirty="0" smtClean="0"/>
              <a:t>. 190)</a:t>
            </a:r>
            <a:endParaRPr lang="en-US" sz="4300" dirty="0"/>
          </a:p>
        </p:txBody>
      </p:sp>
      <p:sp>
        <p:nvSpPr>
          <p:cNvPr id="3" name="Content Placeholder 2"/>
          <p:cNvSpPr>
            <a:spLocks noGrp="1"/>
          </p:cNvSpPr>
          <p:nvPr>
            <p:ph idx="1"/>
          </p:nvPr>
        </p:nvSpPr>
        <p:spPr>
          <a:xfrm>
            <a:off x="427146" y="2133601"/>
            <a:ext cx="8371353" cy="4100944"/>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3200" b="1" dirty="0" smtClean="0"/>
              <a:t>Árásarher</a:t>
            </a:r>
            <a:r>
              <a:rPr lang="is-IS" sz="3200" dirty="0" smtClean="0"/>
              <a:t>:</a:t>
            </a:r>
          </a:p>
          <a:p>
            <a:pPr marL="0" lvl="1">
              <a:spcBef>
                <a:spcPts val="2000"/>
              </a:spcBef>
              <a:buClr>
                <a:schemeClr val="tx1">
                  <a:lumMod val="75000"/>
                  <a:lumOff val="25000"/>
                </a:schemeClr>
              </a:buClr>
              <a:buFont typeface="Wingdings" pitchFamily="2" charset="2"/>
              <a:buChar char="§"/>
            </a:pPr>
            <a:r>
              <a:rPr lang="is-IS" sz="2800" b="1" dirty="0" smtClean="0"/>
              <a:t> </a:t>
            </a:r>
            <a:r>
              <a:rPr lang="is-IS" sz="2800" dirty="0" smtClean="0"/>
              <a:t>Sameinuðu þjóðirnar hafa í vaxandi mæli sent árásarherlið inn á átakasvæði til að viðhalda lögum og reglum.</a:t>
            </a:r>
          </a:p>
          <a:p>
            <a:pPr marL="0" lvl="1">
              <a:spcBef>
                <a:spcPts val="2000"/>
              </a:spcBef>
              <a:buClr>
                <a:schemeClr val="tx1">
                  <a:lumMod val="75000"/>
                  <a:lumOff val="25000"/>
                </a:schemeClr>
              </a:buClr>
              <a:buFont typeface="Wingdings" pitchFamily="2" charset="2"/>
              <a:buChar char="§"/>
            </a:pPr>
            <a:r>
              <a:rPr lang="is-IS" sz="2800" b="1" dirty="0" smtClean="0"/>
              <a:t> </a:t>
            </a:r>
            <a:r>
              <a:rPr lang="is-IS" sz="2800" dirty="0" smtClean="0"/>
              <a:t>Dæmi um ríki þar sem Öryggisráðið samþykkti valdbeitingu: Kúveit, Sómalía, Haíti.</a:t>
            </a:r>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Þurfum</a:t>
            </a:r>
            <a:r>
              <a:rPr lang="en-US" sz="4300" dirty="0" smtClean="0"/>
              <a:t> </a:t>
            </a:r>
            <a:r>
              <a:rPr lang="en-US" sz="4300" dirty="0" err="1" smtClean="0"/>
              <a:t>við</a:t>
            </a:r>
            <a:r>
              <a:rPr lang="en-US" sz="4300" dirty="0" smtClean="0"/>
              <a:t> SÞ? (</a:t>
            </a:r>
            <a:r>
              <a:rPr lang="en-US" sz="4300" dirty="0" err="1" smtClean="0"/>
              <a:t>bls</a:t>
            </a:r>
            <a:r>
              <a:rPr lang="en-US" sz="4300" dirty="0" smtClean="0"/>
              <a:t>. 190-191)</a:t>
            </a:r>
            <a:endParaRPr lang="en-US" sz="4300" dirty="0"/>
          </a:p>
        </p:txBody>
      </p:sp>
      <p:sp>
        <p:nvSpPr>
          <p:cNvPr id="3" name="Content Placeholder 2"/>
          <p:cNvSpPr>
            <a:spLocks noGrp="1"/>
          </p:cNvSpPr>
          <p:nvPr>
            <p:ph idx="1"/>
          </p:nvPr>
        </p:nvSpPr>
        <p:spPr>
          <a:xfrm>
            <a:off x="427146" y="2133601"/>
            <a:ext cx="8371353" cy="4100944"/>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2800" dirty="0" smtClean="0"/>
              <a:t>Sameinuðu þjóðirnar eru dýrt bákn sem margir telja valdalaust.</a:t>
            </a:r>
          </a:p>
          <a:p>
            <a:pPr marL="0" lvl="1">
              <a:spcBef>
                <a:spcPts val="2000"/>
              </a:spcBef>
              <a:buClr>
                <a:schemeClr val="tx1">
                  <a:lumMod val="75000"/>
                  <a:lumOff val="25000"/>
                </a:schemeClr>
              </a:buClr>
              <a:buFont typeface="Arial" pitchFamily="34" charset="0"/>
              <a:buChar char="•"/>
            </a:pPr>
            <a:r>
              <a:rPr lang="is-IS" sz="2800" dirty="0" smtClean="0"/>
              <a:t> Án SÞ væri meiri hætta á ringulreið og glundroða í samskiptum ríkja.</a:t>
            </a:r>
          </a:p>
          <a:p>
            <a:pPr marL="0" lvl="1">
              <a:spcBef>
                <a:spcPts val="2000"/>
              </a:spcBef>
              <a:buClr>
                <a:schemeClr val="tx1">
                  <a:lumMod val="75000"/>
                  <a:lumOff val="25000"/>
                </a:schemeClr>
              </a:buClr>
              <a:buFont typeface="Arial" pitchFamily="34" charset="0"/>
              <a:buChar char="•"/>
            </a:pPr>
            <a:r>
              <a:rPr lang="is-IS" sz="2800" dirty="0" smtClean="0"/>
              <a:t> Fjármagn til SÞ kemur frá aðildarríkjunum en hvert þeirra borgar ákveðna upphæð á ári til rekstursins.</a:t>
            </a:r>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Þurfum</a:t>
            </a:r>
            <a:r>
              <a:rPr lang="en-US" sz="4300" dirty="0" smtClean="0"/>
              <a:t> </a:t>
            </a:r>
            <a:r>
              <a:rPr lang="en-US" sz="4300" dirty="0" err="1" smtClean="0"/>
              <a:t>við</a:t>
            </a:r>
            <a:r>
              <a:rPr lang="en-US" sz="4300" dirty="0" smtClean="0"/>
              <a:t> SÞ? (</a:t>
            </a:r>
            <a:r>
              <a:rPr lang="en-US" sz="4300" dirty="0" err="1" smtClean="0"/>
              <a:t>bls</a:t>
            </a:r>
            <a:r>
              <a:rPr lang="en-US" sz="4300" dirty="0" smtClean="0"/>
              <a:t>. 191)</a:t>
            </a:r>
            <a:endParaRPr lang="en-US" sz="4300" dirty="0"/>
          </a:p>
        </p:txBody>
      </p:sp>
      <p:sp>
        <p:nvSpPr>
          <p:cNvPr id="3" name="Content Placeholder 2"/>
          <p:cNvSpPr>
            <a:spLocks noGrp="1"/>
          </p:cNvSpPr>
          <p:nvPr>
            <p:ph idx="1"/>
          </p:nvPr>
        </p:nvSpPr>
        <p:spPr>
          <a:xfrm>
            <a:off x="427146" y="2133601"/>
            <a:ext cx="8371353" cy="4100944"/>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2800" dirty="0" smtClean="0"/>
              <a:t>Sameinuðu þjóðirnar eru sérlega mikilvægar fyrir smáríki jarðar – uppbygging og réttarreglur sem SÞ byggja á eru mjög til hagsbóta fyrir þau.</a:t>
            </a:r>
          </a:p>
          <a:p>
            <a:pPr marL="0" lvl="1">
              <a:spcBef>
                <a:spcPts val="2000"/>
              </a:spcBef>
              <a:buClr>
                <a:schemeClr val="tx1">
                  <a:lumMod val="75000"/>
                  <a:lumOff val="25000"/>
                </a:schemeClr>
              </a:buClr>
              <a:buFont typeface="Arial" pitchFamily="34" charset="0"/>
              <a:buChar char="•"/>
            </a:pPr>
            <a:r>
              <a:rPr lang="is-IS" sz="2800" dirty="0" smtClean="0"/>
              <a:t> Flestallar þjóðir heims eiga fastafulltrúa innan SÞ og það er ómetanlegt fyrir smáríki að geta náð skjótum tengslum við fulltrúa nánast hvaða ríkis sem er. </a:t>
            </a:r>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Þurfum</a:t>
            </a:r>
            <a:r>
              <a:rPr lang="en-US" sz="4300" dirty="0" smtClean="0"/>
              <a:t> </a:t>
            </a:r>
            <a:r>
              <a:rPr lang="en-US" sz="4300" dirty="0" err="1" smtClean="0"/>
              <a:t>við</a:t>
            </a:r>
            <a:r>
              <a:rPr lang="en-US" sz="4300" dirty="0" smtClean="0"/>
              <a:t> SÞ? (</a:t>
            </a:r>
            <a:r>
              <a:rPr lang="en-US" sz="4300" dirty="0" err="1" smtClean="0"/>
              <a:t>bls</a:t>
            </a:r>
            <a:r>
              <a:rPr lang="en-US" sz="4300" dirty="0" smtClean="0"/>
              <a:t>. 191)</a:t>
            </a:r>
            <a:endParaRPr lang="en-US" sz="4300" dirty="0"/>
          </a:p>
        </p:txBody>
      </p:sp>
      <p:sp>
        <p:nvSpPr>
          <p:cNvPr id="3" name="Content Placeholder 2"/>
          <p:cNvSpPr>
            <a:spLocks noGrp="1"/>
          </p:cNvSpPr>
          <p:nvPr>
            <p:ph idx="1"/>
          </p:nvPr>
        </p:nvSpPr>
        <p:spPr>
          <a:xfrm>
            <a:off x="427146" y="2133601"/>
            <a:ext cx="4214127" cy="4100944"/>
          </a:xfrm>
        </p:spPr>
        <p:txBody>
          <a:bodyPr>
            <a:noAutofit/>
          </a:bodyPr>
          <a:lstStyle/>
          <a:p>
            <a:pPr marL="0" lvl="1">
              <a:spcBef>
                <a:spcPts val="2000"/>
              </a:spcBef>
              <a:buClr>
                <a:schemeClr val="tx1">
                  <a:lumMod val="75000"/>
                  <a:lumOff val="25000"/>
                </a:schemeClr>
              </a:buClr>
              <a:buFont typeface="Arial" pitchFamily="34" charset="0"/>
              <a:buChar char="•"/>
            </a:pPr>
            <a:r>
              <a:rPr lang="en-US" sz="2400" dirty="0" smtClean="0"/>
              <a:t> </a:t>
            </a:r>
            <a:r>
              <a:rPr lang="is-IS" sz="2600" dirty="0" smtClean="0"/>
              <a:t>Jafnvel voldugustu ríki veraldar myndu hugsa sig tvisvar um áður en þau gengju þvert á ályktanir Allsherjarþingsins því þær endurspegla almennings-álitið í heiminum.</a:t>
            </a:r>
          </a:p>
          <a:p>
            <a:pPr marL="0" lvl="1">
              <a:spcBef>
                <a:spcPts val="2000"/>
              </a:spcBef>
              <a:buClr>
                <a:schemeClr val="tx1">
                  <a:lumMod val="75000"/>
                  <a:lumOff val="25000"/>
                </a:schemeClr>
              </a:buClr>
              <a:buFont typeface="Arial" pitchFamily="34" charset="0"/>
              <a:buChar char="•"/>
            </a:pPr>
            <a:r>
              <a:rPr lang="is-IS" sz="2400" dirty="0" smtClean="0"/>
              <a:t> </a:t>
            </a:r>
            <a:r>
              <a:rPr lang="is-IS" sz="2400" dirty="0" smtClean="0"/>
              <a:t>SÞ: </a:t>
            </a:r>
            <a:r>
              <a:rPr lang="is-IS" sz="2400" dirty="0" smtClean="0"/>
              <a:t>http</a:t>
            </a:r>
            <a:r>
              <a:rPr lang="is-IS" sz="2400" dirty="0" smtClean="0"/>
              <a:t>://www.youtube.com/watch?v=bHmXZXsABm0</a:t>
            </a:r>
            <a:endParaRPr lang="is-IS" sz="2400" b="1" u="sng" dirty="0" smtClean="0"/>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pic>
        <p:nvPicPr>
          <p:cNvPr id="6" name="Picture 3" descr="C:\Documents and Settings\GG\Local Settings\Temporary Internet Files\Content.IE5\0DJFRFTC\MP900362859[1].jpg"/>
          <p:cNvPicPr>
            <a:picLocks noChangeAspect="1" noChangeArrowheads="1"/>
          </p:cNvPicPr>
          <p:nvPr/>
        </p:nvPicPr>
        <p:blipFill>
          <a:blip r:embed="rId4" cstate="print"/>
          <a:srcRect/>
          <a:stretch>
            <a:fillRect/>
          </a:stretch>
        </p:blipFill>
        <p:spPr bwMode="auto">
          <a:xfrm>
            <a:off x="5264727" y="2808722"/>
            <a:ext cx="3269816" cy="2174824"/>
          </a:xfrm>
          <a:prstGeom prst="rect">
            <a:avLst/>
          </a:prstGeom>
          <a:noFill/>
          <a:ln w="9525">
            <a:noFill/>
            <a:miter lim="800000"/>
            <a:headEnd/>
            <a:tailEnd/>
          </a:ln>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Ísland</a:t>
            </a:r>
            <a:r>
              <a:rPr lang="en-US" sz="4300" dirty="0" smtClean="0"/>
              <a:t> </a:t>
            </a:r>
            <a:r>
              <a:rPr lang="en-US" sz="4300" dirty="0" err="1" smtClean="0"/>
              <a:t>og</a:t>
            </a:r>
            <a:r>
              <a:rPr lang="en-US" sz="4300" dirty="0" smtClean="0"/>
              <a:t> SÞ (</a:t>
            </a:r>
            <a:r>
              <a:rPr lang="en-US" sz="4300" dirty="0" err="1" smtClean="0"/>
              <a:t>bls</a:t>
            </a:r>
            <a:r>
              <a:rPr lang="en-US" sz="4300" dirty="0" smtClean="0"/>
              <a:t>. 191)</a:t>
            </a:r>
            <a:endParaRPr lang="en-US" sz="4300" dirty="0"/>
          </a:p>
        </p:txBody>
      </p:sp>
      <p:sp>
        <p:nvSpPr>
          <p:cNvPr id="3" name="Content Placeholder 2"/>
          <p:cNvSpPr>
            <a:spLocks noGrp="1"/>
          </p:cNvSpPr>
          <p:nvPr>
            <p:ph idx="1"/>
          </p:nvPr>
        </p:nvSpPr>
        <p:spPr>
          <a:xfrm>
            <a:off x="427146" y="2133601"/>
            <a:ext cx="8371353" cy="4100944"/>
          </a:xfrm>
        </p:spPr>
        <p:txBody>
          <a:bodyPr>
            <a:noAutofit/>
          </a:bodyPr>
          <a:lstStyle/>
          <a:p>
            <a:pPr marL="0" lvl="1">
              <a:spcBef>
                <a:spcPts val="2000"/>
              </a:spcBef>
              <a:buClr>
                <a:schemeClr val="tx1">
                  <a:lumMod val="75000"/>
                  <a:lumOff val="25000"/>
                </a:schemeClr>
              </a:buClr>
              <a:buFont typeface="Arial" pitchFamily="34" charset="0"/>
              <a:buChar char="•"/>
            </a:pPr>
            <a:r>
              <a:rPr lang="is-IS" sz="3000" dirty="0" smtClean="0"/>
              <a:t> Dagur Sameinuðu þjóðanna er 24. október en þeim degi árið 1945 lauk með undirskrift sáttmála um stofnun Sameinuðu þjóðanna.</a:t>
            </a:r>
          </a:p>
          <a:p>
            <a:pPr marL="0" lvl="1">
              <a:spcBef>
                <a:spcPts val="2000"/>
              </a:spcBef>
              <a:buClr>
                <a:schemeClr val="tx1">
                  <a:lumMod val="75000"/>
                  <a:lumOff val="25000"/>
                </a:schemeClr>
              </a:buClr>
              <a:buFont typeface="Wingdings" pitchFamily="2" charset="2"/>
              <a:buChar char="§"/>
            </a:pPr>
            <a:r>
              <a:rPr lang="is-IS" sz="2800" dirty="0" smtClean="0"/>
              <a:t> Þátttaka í starfi Sameinuðu þjóðanna var ein fyrsta ákvörðun hins unga íslenska lýðveldis og jafnframt fyrsta skrefið til þátttöku Íslendinga í alþjóðastjórnmálum. Ísland hefur, eins og önnur aðildarríki, fastafulltrúa starfandi innan samtakanna.</a:t>
            </a:r>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Kafla</a:t>
            </a:r>
            <a:r>
              <a:rPr lang="en-US" sz="4300" dirty="0" smtClean="0"/>
              <a:t> 4.3 </a:t>
            </a:r>
            <a:r>
              <a:rPr lang="en-US" sz="4300" dirty="0" err="1" smtClean="0"/>
              <a:t>er</a:t>
            </a:r>
            <a:r>
              <a:rPr lang="en-US" sz="4300" dirty="0" smtClean="0"/>
              <a:t> </a:t>
            </a:r>
            <a:r>
              <a:rPr lang="en-US" sz="4300" dirty="0" err="1" smtClean="0"/>
              <a:t>lokið</a:t>
            </a:r>
            <a:endParaRPr lang="en-US" sz="4300" dirty="0"/>
          </a:p>
        </p:txBody>
      </p:sp>
      <p:sp>
        <p:nvSpPr>
          <p:cNvPr id="3" name="Content Placeholder 2"/>
          <p:cNvSpPr>
            <a:spLocks noGrp="1"/>
          </p:cNvSpPr>
          <p:nvPr>
            <p:ph idx="1"/>
          </p:nvPr>
        </p:nvSpPr>
        <p:spPr>
          <a:xfrm>
            <a:off x="427146" y="2133601"/>
            <a:ext cx="8371353" cy="4100944"/>
          </a:xfrm>
        </p:spPr>
        <p:txBody>
          <a:bodyPr>
            <a:noAutofit/>
          </a:bodyPr>
          <a:lstStyle/>
          <a:p>
            <a:pPr marL="0" lvl="1">
              <a:spcBef>
                <a:spcPts val="2000"/>
              </a:spcBef>
              <a:buClr>
                <a:schemeClr val="tx1">
                  <a:lumMod val="75000"/>
                  <a:lumOff val="25000"/>
                </a:schemeClr>
              </a:buClr>
              <a:buFont typeface="Arial" pitchFamily="34" charset="0"/>
              <a:buChar char="•"/>
            </a:pPr>
            <a:r>
              <a:rPr lang="is-IS" sz="3000" dirty="0" smtClean="0"/>
              <a:t> </a:t>
            </a:r>
            <a:r>
              <a:rPr lang="is-IS" sz="3200" dirty="0" smtClean="0"/>
              <a:t>Hér lýkur glósum úr kafla 4.3</a:t>
            </a:r>
          </a:p>
          <a:p>
            <a:pPr marL="0" lvl="1">
              <a:spcBef>
                <a:spcPts val="2000"/>
              </a:spcBef>
              <a:buClr>
                <a:schemeClr val="tx1">
                  <a:lumMod val="75000"/>
                  <a:lumOff val="25000"/>
                </a:schemeClr>
              </a:buClr>
              <a:buFont typeface="Arial" pitchFamily="34" charset="0"/>
              <a:buChar char="•"/>
            </a:pPr>
            <a:r>
              <a:rPr lang="is-IS" sz="3200" dirty="0" smtClean="0"/>
              <a:t> Nú áttu bara eftir að svara spurningunum á bls. 192.</a:t>
            </a:r>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err="1" smtClean="0"/>
              <a:t>Sameinuðu</a:t>
            </a:r>
            <a:r>
              <a:rPr lang="en-US" sz="4000" dirty="0" smtClean="0"/>
              <a:t> </a:t>
            </a:r>
            <a:r>
              <a:rPr lang="en-US" sz="4000" dirty="0" err="1" smtClean="0"/>
              <a:t>þjóðirnar</a:t>
            </a:r>
            <a:r>
              <a:rPr lang="en-US" sz="4000" dirty="0" smtClean="0"/>
              <a:t> (</a:t>
            </a:r>
            <a:r>
              <a:rPr lang="en-US" sz="4000" dirty="0" err="1" smtClean="0"/>
              <a:t>bls</a:t>
            </a:r>
            <a:r>
              <a:rPr lang="en-US" sz="4000" dirty="0" smtClean="0"/>
              <a:t>. 188)</a:t>
            </a:r>
            <a:endParaRPr lang="en-US" sz="4000" dirty="0"/>
          </a:p>
        </p:txBody>
      </p:sp>
      <p:sp>
        <p:nvSpPr>
          <p:cNvPr id="3" name="Content Placeholder 2"/>
          <p:cNvSpPr>
            <a:spLocks noGrp="1"/>
          </p:cNvSpPr>
          <p:nvPr>
            <p:ph idx="1"/>
          </p:nvPr>
        </p:nvSpPr>
        <p:spPr>
          <a:xfrm>
            <a:off x="427146" y="2133601"/>
            <a:ext cx="8371353" cy="3931920"/>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3200" b="1" dirty="0" smtClean="0"/>
              <a:t>Þríþætt markmið SÞ</a:t>
            </a:r>
            <a:r>
              <a:rPr lang="is-IS" sz="3200" dirty="0" smtClean="0"/>
              <a:t>:</a:t>
            </a:r>
            <a:endParaRPr lang="is-IS" sz="3200" b="1" dirty="0" smtClean="0"/>
          </a:p>
          <a:p>
            <a:pPr marL="0" lvl="1">
              <a:spcBef>
                <a:spcPts val="2000"/>
              </a:spcBef>
              <a:buClr>
                <a:schemeClr val="tx1">
                  <a:lumMod val="75000"/>
                  <a:lumOff val="25000"/>
                </a:schemeClr>
              </a:buClr>
              <a:buFont typeface="Wingdings" pitchFamily="2" charset="2"/>
              <a:buChar char="§"/>
            </a:pPr>
            <a:r>
              <a:rPr lang="is-IS" sz="2800" dirty="0" smtClean="0"/>
              <a:t> Að stuðla að friði í heiminum og koma í veg fyrir átök.</a:t>
            </a:r>
          </a:p>
          <a:p>
            <a:pPr marL="0" lvl="1">
              <a:spcBef>
                <a:spcPts val="2000"/>
              </a:spcBef>
              <a:buClr>
                <a:schemeClr val="tx1">
                  <a:lumMod val="75000"/>
                  <a:lumOff val="25000"/>
                </a:schemeClr>
              </a:buClr>
              <a:buFont typeface="Wingdings" pitchFamily="2" charset="2"/>
              <a:buChar char="§"/>
            </a:pPr>
            <a:r>
              <a:rPr lang="is-IS" sz="2800" dirty="0" smtClean="0"/>
              <a:t> Að vinna að félagslegri og efnahagslegri þróun í heiminum.</a:t>
            </a:r>
          </a:p>
          <a:p>
            <a:pPr marL="0" lvl="1">
              <a:spcBef>
                <a:spcPts val="2000"/>
              </a:spcBef>
              <a:buClr>
                <a:schemeClr val="tx1">
                  <a:lumMod val="75000"/>
                  <a:lumOff val="25000"/>
                </a:schemeClr>
              </a:buClr>
              <a:buFont typeface="Wingdings" pitchFamily="2" charset="2"/>
              <a:buChar char="§"/>
            </a:pPr>
            <a:r>
              <a:rPr lang="is-IS" sz="2800" dirty="0" smtClean="0"/>
              <a:t> Að standa vörð um almenn mannréttindi.</a:t>
            </a:r>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err="1" smtClean="0"/>
              <a:t>Sameinuðu</a:t>
            </a:r>
            <a:r>
              <a:rPr lang="en-US" sz="4000" dirty="0" smtClean="0"/>
              <a:t> </a:t>
            </a:r>
            <a:r>
              <a:rPr lang="en-US" sz="4000" dirty="0" err="1" smtClean="0"/>
              <a:t>þjóðirnar</a:t>
            </a:r>
            <a:r>
              <a:rPr lang="en-US" sz="4000" dirty="0" smtClean="0"/>
              <a:t> (</a:t>
            </a:r>
            <a:r>
              <a:rPr lang="en-US" sz="4000" dirty="0" err="1" smtClean="0"/>
              <a:t>bls</a:t>
            </a:r>
            <a:r>
              <a:rPr lang="en-US" sz="4000" dirty="0" smtClean="0"/>
              <a:t>. 188)</a:t>
            </a:r>
            <a:endParaRPr lang="en-US" sz="4000" dirty="0"/>
          </a:p>
        </p:txBody>
      </p:sp>
      <p:sp>
        <p:nvSpPr>
          <p:cNvPr id="3" name="Content Placeholder 2"/>
          <p:cNvSpPr>
            <a:spLocks noGrp="1"/>
          </p:cNvSpPr>
          <p:nvPr>
            <p:ph idx="1"/>
          </p:nvPr>
        </p:nvSpPr>
        <p:spPr>
          <a:xfrm>
            <a:off x="427146" y="2133601"/>
            <a:ext cx="8371353" cy="3931920"/>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3200" dirty="0" smtClean="0"/>
              <a:t>Fyrsti fundur Sameinuðu þjóðanna var haldinn í San Francisco árið 1945.</a:t>
            </a:r>
          </a:p>
          <a:p>
            <a:pPr marL="0" lvl="1">
              <a:spcBef>
                <a:spcPts val="2000"/>
              </a:spcBef>
              <a:buClr>
                <a:schemeClr val="tx1">
                  <a:lumMod val="75000"/>
                  <a:lumOff val="25000"/>
                </a:schemeClr>
              </a:buClr>
              <a:buFont typeface="Wingdings" pitchFamily="2" charset="2"/>
              <a:buChar char="§"/>
            </a:pPr>
            <a:r>
              <a:rPr lang="is-IS" sz="2800" dirty="0" smtClean="0"/>
              <a:t> Nánast öll ríki veraldar eru nú meðlimir í samtökunum (um 200 ríki).</a:t>
            </a:r>
          </a:p>
          <a:p>
            <a:pPr marL="0" lvl="1">
              <a:spcBef>
                <a:spcPts val="2000"/>
              </a:spcBef>
              <a:buClr>
                <a:schemeClr val="tx1">
                  <a:lumMod val="75000"/>
                  <a:lumOff val="25000"/>
                </a:schemeClr>
              </a:buClr>
              <a:buFont typeface="Wingdings" pitchFamily="2" charset="2"/>
              <a:buChar char="§"/>
            </a:pPr>
            <a:r>
              <a:rPr lang="is-IS" sz="2800" dirty="0" smtClean="0"/>
              <a:t> Ísland gekk í samtökin árið 1946.</a:t>
            </a:r>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err="1" smtClean="0"/>
              <a:t>Sameinuðu</a:t>
            </a:r>
            <a:r>
              <a:rPr lang="en-US" sz="4000" dirty="0" smtClean="0"/>
              <a:t> </a:t>
            </a:r>
            <a:r>
              <a:rPr lang="en-US" sz="4000" dirty="0" err="1" smtClean="0"/>
              <a:t>þjóðirnar</a:t>
            </a:r>
            <a:r>
              <a:rPr lang="en-US" sz="4000" dirty="0" smtClean="0"/>
              <a:t> (</a:t>
            </a:r>
            <a:r>
              <a:rPr lang="en-US" sz="4000" dirty="0" err="1" smtClean="0"/>
              <a:t>bls</a:t>
            </a:r>
            <a:r>
              <a:rPr lang="en-US" sz="4000" dirty="0" smtClean="0"/>
              <a:t>. 188)</a:t>
            </a:r>
            <a:endParaRPr lang="en-US" sz="4000" dirty="0"/>
          </a:p>
        </p:txBody>
      </p:sp>
      <p:sp>
        <p:nvSpPr>
          <p:cNvPr id="3" name="Content Placeholder 2"/>
          <p:cNvSpPr>
            <a:spLocks noGrp="1"/>
          </p:cNvSpPr>
          <p:nvPr>
            <p:ph idx="1"/>
          </p:nvPr>
        </p:nvSpPr>
        <p:spPr>
          <a:xfrm>
            <a:off x="427146" y="2133601"/>
            <a:ext cx="8371353" cy="3931920"/>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2800" dirty="0" smtClean="0"/>
              <a:t>Aðalstofnanir Sameinuðu þjóðanna eru sex:</a:t>
            </a:r>
          </a:p>
          <a:p>
            <a:pPr marL="514350" lvl="1" indent="-514350">
              <a:spcBef>
                <a:spcPts val="1800"/>
              </a:spcBef>
              <a:buClr>
                <a:schemeClr val="tx1">
                  <a:lumMod val="75000"/>
                  <a:lumOff val="25000"/>
                </a:schemeClr>
              </a:buClr>
              <a:buFont typeface="+mj-lt"/>
              <a:buAutoNum type="arabicPeriod"/>
            </a:pPr>
            <a:r>
              <a:rPr lang="is-IS" sz="2600" dirty="0" smtClean="0"/>
              <a:t>Allsherjarþingið</a:t>
            </a:r>
          </a:p>
          <a:p>
            <a:pPr marL="514350" lvl="1" indent="-514350">
              <a:buClr>
                <a:schemeClr val="tx1">
                  <a:lumMod val="75000"/>
                  <a:lumOff val="25000"/>
                </a:schemeClr>
              </a:buClr>
              <a:buFont typeface="+mj-lt"/>
              <a:buAutoNum type="arabicPeriod"/>
            </a:pPr>
            <a:r>
              <a:rPr lang="is-IS" sz="2600" dirty="0" smtClean="0"/>
              <a:t>Öryggisráðið</a:t>
            </a:r>
          </a:p>
          <a:p>
            <a:pPr marL="514350" lvl="1" indent="-514350">
              <a:buClr>
                <a:schemeClr val="tx1">
                  <a:lumMod val="75000"/>
                  <a:lumOff val="25000"/>
                </a:schemeClr>
              </a:buClr>
              <a:buFont typeface="+mj-lt"/>
              <a:buAutoNum type="arabicPeriod"/>
            </a:pPr>
            <a:r>
              <a:rPr lang="is-IS" sz="2600" dirty="0" smtClean="0"/>
              <a:t>Skrifstofa Sameinuðu þjóðanna</a:t>
            </a:r>
          </a:p>
          <a:p>
            <a:pPr marL="514350" lvl="1" indent="-514350">
              <a:buClr>
                <a:schemeClr val="tx1">
                  <a:lumMod val="75000"/>
                  <a:lumOff val="25000"/>
                </a:schemeClr>
              </a:buClr>
              <a:buFont typeface="+mj-lt"/>
              <a:buAutoNum type="arabicPeriod"/>
            </a:pPr>
            <a:r>
              <a:rPr lang="is-IS" sz="2600" dirty="0" smtClean="0"/>
              <a:t>Fjárhags- og félagsmálaráðið</a:t>
            </a:r>
          </a:p>
          <a:p>
            <a:pPr marL="514350" lvl="1" indent="-514350">
              <a:buClr>
                <a:schemeClr val="tx1">
                  <a:lumMod val="75000"/>
                  <a:lumOff val="25000"/>
                </a:schemeClr>
              </a:buClr>
              <a:buFont typeface="+mj-lt"/>
              <a:buAutoNum type="arabicPeriod"/>
            </a:pPr>
            <a:r>
              <a:rPr lang="is-IS" sz="2600" dirty="0" smtClean="0"/>
              <a:t>Gæsluverndarráðið</a:t>
            </a:r>
          </a:p>
          <a:p>
            <a:pPr marL="514350" lvl="1" indent="-514350">
              <a:buClr>
                <a:schemeClr val="tx1">
                  <a:lumMod val="75000"/>
                  <a:lumOff val="25000"/>
                </a:schemeClr>
              </a:buClr>
              <a:buFont typeface="+mj-lt"/>
              <a:buAutoNum type="arabicPeriod"/>
            </a:pPr>
            <a:r>
              <a:rPr lang="is-IS" sz="2600" dirty="0" smtClean="0"/>
              <a:t>Alþjóðadómstóllinn</a:t>
            </a:r>
          </a:p>
          <a:p>
            <a:pPr marL="514350" lvl="1" indent="-514350">
              <a:spcBef>
                <a:spcPts val="2000"/>
              </a:spcBef>
              <a:buClr>
                <a:schemeClr val="tx1">
                  <a:lumMod val="75000"/>
                  <a:lumOff val="25000"/>
                </a:schemeClr>
              </a:buClr>
            </a:pPr>
            <a:endParaRPr lang="is-IS" sz="2800" dirty="0" smtClean="0"/>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Allsherjarþingið</a:t>
            </a:r>
            <a:r>
              <a:rPr lang="en-US" sz="4300" dirty="0" smtClean="0"/>
              <a:t> (</a:t>
            </a:r>
            <a:r>
              <a:rPr lang="en-US" sz="4300" dirty="0" err="1" smtClean="0"/>
              <a:t>bls</a:t>
            </a:r>
            <a:r>
              <a:rPr lang="en-US" sz="4300" dirty="0" smtClean="0"/>
              <a:t>. 188)</a:t>
            </a:r>
            <a:endParaRPr lang="en-US" sz="4300" dirty="0"/>
          </a:p>
        </p:txBody>
      </p:sp>
      <p:sp>
        <p:nvSpPr>
          <p:cNvPr id="3" name="Content Placeholder 2"/>
          <p:cNvSpPr>
            <a:spLocks noGrp="1"/>
          </p:cNvSpPr>
          <p:nvPr>
            <p:ph idx="1"/>
          </p:nvPr>
        </p:nvSpPr>
        <p:spPr>
          <a:xfrm>
            <a:off x="427146" y="2133601"/>
            <a:ext cx="8371353" cy="3931920"/>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3200" dirty="0" smtClean="0"/>
              <a:t>Fundir Allsherjarþingsins og Öryggisráðsins eru haldnir í aðalstöðvum Sameinuðu þjóðanna í New York í Bandaríkjunum.</a:t>
            </a:r>
          </a:p>
          <a:p>
            <a:pPr marL="0" lvl="1">
              <a:spcBef>
                <a:spcPts val="2000"/>
              </a:spcBef>
              <a:buClr>
                <a:schemeClr val="tx1">
                  <a:lumMod val="75000"/>
                  <a:lumOff val="25000"/>
                </a:schemeClr>
              </a:buClr>
              <a:buFont typeface="Wingdings" pitchFamily="2" charset="2"/>
              <a:buChar char="§"/>
            </a:pPr>
            <a:r>
              <a:rPr lang="is-IS" sz="2800" dirty="0" smtClean="0"/>
              <a:t> Á Allsherjarþinginu hefur hvert aðildarríki eitt atkvæði.</a:t>
            </a:r>
          </a:p>
          <a:p>
            <a:pPr marL="0" lvl="1">
              <a:spcBef>
                <a:spcPts val="2000"/>
              </a:spcBef>
              <a:buClr>
                <a:schemeClr val="tx1">
                  <a:lumMod val="75000"/>
                  <a:lumOff val="25000"/>
                </a:schemeClr>
              </a:buClr>
              <a:buFont typeface="Wingdings" pitchFamily="2" charset="2"/>
              <a:buChar char="§"/>
            </a:pPr>
            <a:r>
              <a:rPr lang="is-IS" sz="2800" dirty="0" smtClean="0"/>
              <a:t> Allsherjarþingið hefur lítil völd og getur bara samþykkt ályktanir.</a:t>
            </a:r>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Allsherjarþingið</a:t>
            </a:r>
            <a:r>
              <a:rPr lang="en-US" sz="4300" dirty="0" smtClean="0"/>
              <a:t> (</a:t>
            </a:r>
            <a:r>
              <a:rPr lang="en-US" sz="4300" dirty="0" err="1" smtClean="0"/>
              <a:t>bls</a:t>
            </a:r>
            <a:r>
              <a:rPr lang="en-US" sz="4300" dirty="0" smtClean="0"/>
              <a:t>. 188)</a:t>
            </a:r>
            <a:endParaRPr lang="en-US" sz="4300" dirty="0"/>
          </a:p>
        </p:txBody>
      </p:sp>
      <p:sp>
        <p:nvSpPr>
          <p:cNvPr id="3" name="Content Placeholder 2"/>
          <p:cNvSpPr>
            <a:spLocks noGrp="1"/>
          </p:cNvSpPr>
          <p:nvPr>
            <p:ph idx="1"/>
          </p:nvPr>
        </p:nvSpPr>
        <p:spPr>
          <a:xfrm>
            <a:off x="427146" y="2133601"/>
            <a:ext cx="8371353" cy="3931920"/>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3200" dirty="0" smtClean="0"/>
              <a:t>Samþykktir Allsherjarþingsins eru ekki bindandi fyrir aðildarríkin en hafa táknrænt gildi vegna þess að þær endurspegla heimsálitið.</a:t>
            </a:r>
          </a:p>
          <a:p>
            <a:pPr marL="0" lvl="1">
              <a:spcBef>
                <a:spcPts val="2000"/>
              </a:spcBef>
              <a:buClr>
                <a:schemeClr val="tx1">
                  <a:lumMod val="75000"/>
                  <a:lumOff val="25000"/>
                </a:schemeClr>
              </a:buClr>
              <a:buFont typeface="Arial" pitchFamily="34" charset="0"/>
              <a:buChar char="•"/>
            </a:pPr>
            <a:r>
              <a:rPr lang="is-IS" sz="3200" dirty="0" smtClean="0"/>
              <a:t> Mikilvægasta hlutverk Allsherjarþingsins er að vera fundarstaður allra ríkja heims.</a:t>
            </a:r>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Skrifstofa</a:t>
            </a:r>
            <a:r>
              <a:rPr lang="en-US" sz="4300" dirty="0" smtClean="0"/>
              <a:t> SÞ (</a:t>
            </a:r>
            <a:r>
              <a:rPr lang="en-US" sz="4300" dirty="0" err="1" smtClean="0"/>
              <a:t>bls</a:t>
            </a:r>
            <a:r>
              <a:rPr lang="en-US" sz="4300" dirty="0" smtClean="0"/>
              <a:t>. 188)</a:t>
            </a:r>
            <a:endParaRPr lang="en-US" sz="4300" dirty="0"/>
          </a:p>
        </p:txBody>
      </p:sp>
      <p:sp>
        <p:nvSpPr>
          <p:cNvPr id="3" name="Content Placeholder 2"/>
          <p:cNvSpPr>
            <a:spLocks noGrp="1"/>
          </p:cNvSpPr>
          <p:nvPr>
            <p:ph idx="1"/>
          </p:nvPr>
        </p:nvSpPr>
        <p:spPr>
          <a:xfrm>
            <a:off x="427146" y="2133601"/>
            <a:ext cx="8371353" cy="3931920"/>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3200" b="1" dirty="0" smtClean="0"/>
              <a:t>Aðalframkvæmdastjórinn </a:t>
            </a:r>
            <a:r>
              <a:rPr lang="is-IS" sz="3200" dirty="0" smtClean="0"/>
              <a:t>er æðsti embættismaður Sameinuðu þjóðanna, skipaður af Allsherjarþinginu samkvæmt tillögu Öryggisráðsins til fimm ára í senn. </a:t>
            </a:r>
          </a:p>
          <a:p>
            <a:pPr marL="0" lvl="1">
              <a:spcBef>
                <a:spcPts val="2000"/>
              </a:spcBef>
              <a:buClr>
                <a:schemeClr val="tx1">
                  <a:lumMod val="75000"/>
                  <a:lumOff val="25000"/>
                </a:schemeClr>
              </a:buClr>
              <a:buFont typeface="Wingdings" pitchFamily="2" charset="2"/>
              <a:buChar char="§"/>
            </a:pPr>
            <a:r>
              <a:rPr lang="is-IS" sz="3200" dirty="0" smtClean="0"/>
              <a:t> Aðal</a:t>
            </a:r>
            <a:r>
              <a:rPr lang="is-IS" sz="2800" dirty="0" smtClean="0"/>
              <a:t>framkvæmdastjórinn hefur yfirumsjón með starfsemi samtakanna.</a:t>
            </a:r>
          </a:p>
        </p:txBody>
      </p:sp>
      <p:pic>
        <p:nvPicPr>
          <p:cNvPr id="4" name="Picture 2" descr="C:\Users\Notandi\Documents\Námsgagnastofnun\Þjóðfélagsfræði\grafik og myndir\pila-orange.png"/>
          <p:cNvPicPr>
            <a:picLocks noChangeArrowheads="1"/>
          </p:cNvPicPr>
          <p:nvPr/>
        </p:nvPicPr>
        <p:blipFill>
          <a:blip r:embed="rId2"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3"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err="1" smtClean="0"/>
              <a:t>Skrifstofa</a:t>
            </a:r>
            <a:r>
              <a:rPr lang="en-US" sz="4300" dirty="0" smtClean="0"/>
              <a:t> SÞ (</a:t>
            </a:r>
            <a:r>
              <a:rPr lang="en-US" sz="4300" dirty="0" err="1" smtClean="0"/>
              <a:t>bls</a:t>
            </a:r>
            <a:r>
              <a:rPr lang="en-US" sz="4300" dirty="0" smtClean="0"/>
              <a:t>. 188)</a:t>
            </a:r>
            <a:endParaRPr lang="en-US" sz="4300" dirty="0"/>
          </a:p>
        </p:txBody>
      </p:sp>
      <p:sp>
        <p:nvSpPr>
          <p:cNvPr id="3" name="Content Placeholder 2"/>
          <p:cNvSpPr>
            <a:spLocks noGrp="1"/>
          </p:cNvSpPr>
          <p:nvPr>
            <p:ph idx="1"/>
          </p:nvPr>
        </p:nvSpPr>
        <p:spPr>
          <a:xfrm>
            <a:off x="427146" y="2133601"/>
            <a:ext cx="8371353" cy="3931920"/>
          </a:xfrm>
        </p:spPr>
        <p:txBody>
          <a:bodyPr>
            <a:noAutofit/>
          </a:bodyPr>
          <a:lstStyle/>
          <a:p>
            <a:pPr marL="0" lvl="1">
              <a:spcBef>
                <a:spcPts val="2000"/>
              </a:spcBef>
              <a:buClr>
                <a:schemeClr val="tx1">
                  <a:lumMod val="75000"/>
                  <a:lumOff val="25000"/>
                </a:schemeClr>
              </a:buClr>
              <a:buFont typeface="Arial" pitchFamily="34" charset="0"/>
              <a:buChar char="•"/>
            </a:pPr>
            <a:r>
              <a:rPr lang="en-US" sz="3200" dirty="0" smtClean="0"/>
              <a:t> </a:t>
            </a:r>
            <a:r>
              <a:rPr lang="is-IS" sz="3200" dirty="0" smtClean="0"/>
              <a:t>Aðalframkvæmdastjórinn getur lagt fyrir Öryggisráðið hvers kyns vandamál sem hann telur að ógna kunni heimsfriðinum.</a:t>
            </a:r>
          </a:p>
          <a:p>
            <a:pPr marL="0" lvl="1">
              <a:spcBef>
                <a:spcPts val="2000"/>
              </a:spcBef>
              <a:buClr>
                <a:schemeClr val="tx1">
                  <a:lumMod val="75000"/>
                  <a:lumOff val="25000"/>
                </a:schemeClr>
              </a:buClr>
              <a:buFont typeface="Arial" pitchFamily="34" charset="0"/>
              <a:buChar char="•"/>
            </a:pPr>
            <a:r>
              <a:rPr lang="is-IS" sz="3200" dirty="0" smtClean="0"/>
              <a:t> Starfslið skrifstofunnar vinnur að framkvæmd ákvarðana Sameinuðu þjóðanna.</a:t>
            </a:r>
          </a:p>
          <a:p>
            <a:pPr marL="0" lvl="1">
              <a:spcBef>
                <a:spcPts val="2000"/>
              </a:spcBef>
              <a:buClr>
                <a:schemeClr val="tx1">
                  <a:lumMod val="75000"/>
                  <a:lumOff val="25000"/>
                </a:schemeClr>
              </a:buClr>
              <a:buFont typeface="Arial" pitchFamily="34" charset="0"/>
              <a:buChar char="•"/>
            </a:pPr>
            <a:r>
              <a:rPr lang="is-IS" sz="2800" dirty="0" smtClean="0"/>
              <a:t> Tengill á vefsíðu Sameinuðu </a:t>
            </a:r>
            <a:r>
              <a:rPr lang="is-IS" sz="2800" dirty="0" smtClean="0"/>
              <a:t>þjóðanna:</a:t>
            </a:r>
            <a:r>
              <a:rPr lang="is-IS" sz="2800" dirty="0" smtClean="0">
                <a:hlinkClick r:id="rId2"/>
              </a:rPr>
              <a:t> </a:t>
            </a:r>
            <a:r>
              <a:rPr lang="is-IS" sz="2400" dirty="0" smtClean="0"/>
              <a:t>http://www.utanrikisraduneyti.is/verkefni/althjoda-og-oryggissvid/un/</a:t>
            </a:r>
            <a:endParaRPr lang="is-IS" sz="2400" b="1" u="sng" dirty="0" smtClean="0"/>
          </a:p>
        </p:txBody>
      </p:sp>
      <p:pic>
        <p:nvPicPr>
          <p:cNvPr id="4" name="Picture 2" descr="C:\Users\Notandi\Documents\Námsgagnastofnun\Þjóðfélagsfræði\grafik og myndir\pila-orange.png"/>
          <p:cNvPicPr>
            <a:picLocks noChangeArrowheads="1"/>
          </p:cNvPicPr>
          <p:nvPr/>
        </p:nvPicPr>
        <p:blipFill>
          <a:blip r:embed="rId3" cstate="print"/>
          <a:srcRect l="-43195" r="-43195"/>
          <a:stretch>
            <a:fillRect/>
          </a:stretch>
        </p:blipFill>
        <p:spPr bwMode="auto">
          <a:xfrm>
            <a:off x="160037" y="291934"/>
            <a:ext cx="478800" cy="256032"/>
          </a:xfrm>
          <a:prstGeom prst="rect">
            <a:avLst/>
          </a:prstGeom>
          <a:noFill/>
        </p:spPr>
      </p:pic>
      <p:pic>
        <p:nvPicPr>
          <p:cNvPr id="5" name="Picture 3" descr="C:\Users\Notandi\Documents\Námsgagnastofnun\Þjóðfélagsfræði\grafik og myndir\race.png"/>
          <p:cNvPicPr>
            <a:picLocks noChangeAspect="1" noChangeArrowheads="1"/>
          </p:cNvPicPr>
          <p:nvPr/>
        </p:nvPicPr>
        <p:blipFill>
          <a:blip r:embed="rId4" cstate="print"/>
          <a:srcRect/>
          <a:stretch>
            <a:fillRect/>
          </a:stretch>
        </p:blipFill>
        <p:spPr bwMode="auto">
          <a:xfrm>
            <a:off x="7758654" y="437126"/>
            <a:ext cx="1009650" cy="838200"/>
          </a:xfrm>
          <a:prstGeom prst="rect">
            <a:avLst/>
          </a:prstGeom>
          <a:noFill/>
        </p:spPr>
      </p:pic>
    </p:spTree>
    <p:extLst>
      <p:ext uri="{BB962C8B-B14F-4D97-AF65-F5344CB8AC3E}">
        <p14:creationId xmlns="" xmlns:p14="http://schemas.microsoft.com/office/powerpoint/2010/main" val="410690390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9695a6e1cebd1595264bf2f06d753a5921d6d3c5"/>
</p:tagLst>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pital">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1335</TotalTime>
  <Words>1224</Words>
  <Application>Microsoft Office PowerPoint</Application>
  <PresentationFormat>On-screen Show (4:3)</PresentationFormat>
  <Paragraphs>97</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Capital</vt:lpstr>
      <vt:lpstr>4.3 Sameinuðu þjóðirnar</vt:lpstr>
      <vt:lpstr>Sameinuðu þjóðirnar (bls. 187)</vt:lpstr>
      <vt:lpstr>Sameinuðu þjóðirnar (bls. 188)</vt:lpstr>
      <vt:lpstr>Sameinuðu þjóðirnar (bls. 188)</vt:lpstr>
      <vt:lpstr>Sameinuðu þjóðirnar (bls. 188)</vt:lpstr>
      <vt:lpstr>Allsherjarþingið (bls. 188)</vt:lpstr>
      <vt:lpstr>Allsherjarþingið (bls. 188)</vt:lpstr>
      <vt:lpstr>Skrifstofa SÞ (bls. 188)</vt:lpstr>
      <vt:lpstr>Skrifstofa SÞ (bls. 188)</vt:lpstr>
      <vt:lpstr>Öryggisráðið (bls. 188)</vt:lpstr>
      <vt:lpstr>Öryggisráðið (bls. 188)</vt:lpstr>
      <vt:lpstr>Öryggisráðið (bls. 188)</vt:lpstr>
      <vt:lpstr>Öryggisráðið (bls. 189)</vt:lpstr>
      <vt:lpstr>Öryggisráðið (bls. 189)</vt:lpstr>
      <vt:lpstr>Öryggisráðið (bls. 189)</vt:lpstr>
      <vt:lpstr>Öryggisráðið (bls. 189)</vt:lpstr>
      <vt:lpstr>Öryggisráðið (bls. 189)</vt:lpstr>
      <vt:lpstr>Öryggisráðið (bls. 189)</vt:lpstr>
      <vt:lpstr>Öryggisráðið (bls. 190)</vt:lpstr>
      <vt:lpstr>Öryggisráðið (bls. 190)</vt:lpstr>
      <vt:lpstr>Öryggisráðið (bls. 190)</vt:lpstr>
      <vt:lpstr>Þurfum við SÞ? (bls. 190-191)</vt:lpstr>
      <vt:lpstr>Þurfum við SÞ? (bls. 191)</vt:lpstr>
      <vt:lpstr>Þurfum við SÞ? (bls. 191)</vt:lpstr>
      <vt:lpstr>Ísland og SÞ (bls. 191)</vt:lpstr>
      <vt:lpstr>Kafla 4.3 er lokið</vt:lpstr>
    </vt:vector>
  </TitlesOfParts>
  <Company>Norðurpóllinn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Ólafur Már Svavarsson</dc:creator>
  <cp:lastModifiedBy>Bjarki Vigfússon</cp:lastModifiedBy>
  <cp:revision>79</cp:revision>
  <dcterms:created xsi:type="dcterms:W3CDTF">2011-05-04T14:28:42Z</dcterms:created>
  <dcterms:modified xsi:type="dcterms:W3CDTF">2011-06-15T10:52:02Z</dcterms:modified>
</cp:coreProperties>
</file>