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58" r:id="rId6"/>
    <p:sldId id="269" r:id="rId7"/>
    <p:sldId id="259" r:id="rId8"/>
    <p:sldId id="266" r:id="rId9"/>
    <p:sldId id="261" r:id="rId10"/>
    <p:sldId id="264" r:id="rId11"/>
    <p:sldId id="262" r:id="rId12"/>
    <p:sldId id="263" r:id="rId13"/>
    <p:sldId id="265" r:id="rId14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 smtClean="0"/>
              <a:t>Smelltu til að breyta stíl aðalundirtitla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s-IS" smtClean="0"/>
              <a:t>Smelltu á tákn til að bæta við mynd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s-IS" smtClean="0"/>
              <a:t>Smelltu til að breyta stíl aðaltitils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671F6D-ABE6-4B55-A541-3B160FCA0D6E}" type="datetimeFigureOut">
              <a:rPr lang="is-IS" smtClean="0"/>
              <a:t>20.8.2014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DE73C8-100A-45DD-8420-AA3AF3A48F46}" type="slidenum">
              <a:rPr lang="is-IS" smtClean="0"/>
              <a:t>‹#›</a:t>
            </a:fld>
            <a:endParaRPr lang="is-I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Um víða veröld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Asía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6181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Taj</a:t>
            </a:r>
            <a:r>
              <a:rPr lang="is-IS" dirty="0" smtClean="0"/>
              <a:t> </a:t>
            </a:r>
            <a:r>
              <a:rPr lang="is-IS" dirty="0" err="1" smtClean="0"/>
              <a:t>Mahal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Drottningargrafhýsi við borgina Agra á Norður-Indlandi.</a:t>
            </a:r>
          </a:p>
          <a:p>
            <a:pPr marL="68580" indent="0">
              <a:buNone/>
            </a:pPr>
            <a:r>
              <a:rPr lang="is-IS" dirty="0" err="1"/>
              <a:t>Mumtaz</a:t>
            </a:r>
            <a:r>
              <a:rPr lang="is-IS" dirty="0"/>
              <a:t> </a:t>
            </a:r>
            <a:r>
              <a:rPr lang="is-IS" dirty="0" err="1"/>
              <a:t>Mahal</a:t>
            </a:r>
            <a:r>
              <a:rPr lang="is-IS" dirty="0"/>
              <a:t> var eftir-</a:t>
            </a:r>
          </a:p>
          <a:p>
            <a:pPr marL="68580" indent="0">
              <a:buNone/>
            </a:pPr>
            <a:r>
              <a:rPr lang="is-IS" dirty="0" err="1"/>
              <a:t>lætis</a:t>
            </a:r>
            <a:r>
              <a:rPr lang="is-IS" dirty="0"/>
              <a:t> eiginkona </a:t>
            </a:r>
            <a:r>
              <a:rPr lang="is-IS" dirty="0" err="1"/>
              <a:t>Shah</a:t>
            </a:r>
            <a:r>
              <a:rPr lang="is-IS" dirty="0"/>
              <a:t> </a:t>
            </a:r>
          </a:p>
          <a:p>
            <a:pPr marL="68580" indent="0">
              <a:buNone/>
            </a:pPr>
            <a:r>
              <a:rPr lang="is-IS" dirty="0" err="1"/>
              <a:t>Jahan</a:t>
            </a:r>
            <a:endParaRPr lang="is-IS" dirty="0"/>
          </a:p>
          <a:p>
            <a:r>
              <a:rPr lang="is-IS" dirty="0" smtClean="0"/>
              <a:t>Reist 1630-1653</a:t>
            </a:r>
          </a:p>
          <a:p>
            <a:r>
              <a:rPr lang="is-IS" dirty="0" smtClean="0"/>
              <a:t>Er á heimsminjaskrá </a:t>
            </a:r>
          </a:p>
          <a:p>
            <a:pPr marL="68580" indent="0">
              <a:buNone/>
            </a:pPr>
            <a:r>
              <a:rPr lang="is-IS" dirty="0"/>
              <a:t> </a:t>
            </a:r>
            <a:r>
              <a:rPr lang="is-IS" dirty="0" smtClean="0"/>
              <a:t>  UNESCO</a:t>
            </a:r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000"/>
            <a:ext cx="23526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7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Kína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Lengri samfelld menningarsaga en nokkur önnur þjóð í heiminum.</a:t>
            </a:r>
          </a:p>
          <a:p>
            <a:r>
              <a:rPr lang="is-IS" dirty="0"/>
              <a:t>Mikill munur á loftslagi eftir landshlutum.</a:t>
            </a:r>
          </a:p>
          <a:p>
            <a:pPr lvl="2"/>
            <a:r>
              <a:rPr lang="is-IS" dirty="0"/>
              <a:t>Kalt og þurrt (vestur)</a:t>
            </a:r>
          </a:p>
          <a:p>
            <a:pPr lvl="2"/>
            <a:r>
              <a:rPr lang="is-IS" dirty="0" err="1"/>
              <a:t>Hlýtt</a:t>
            </a:r>
            <a:r>
              <a:rPr lang="is-IS" dirty="0"/>
              <a:t> og rakt (suðaustur)</a:t>
            </a:r>
          </a:p>
          <a:p>
            <a:r>
              <a:rPr lang="is-IS" dirty="0" smtClean="0"/>
              <a:t>Mikið um náttúruauðlindir</a:t>
            </a:r>
          </a:p>
          <a:p>
            <a:r>
              <a:rPr lang="is-IS" dirty="0" smtClean="0"/>
              <a:t>Í sveitunum er mikil fátækt.</a:t>
            </a:r>
            <a:endParaRPr lang="is-IS" dirty="0"/>
          </a:p>
          <a:p>
            <a:r>
              <a:rPr lang="is-IS" dirty="0" smtClean="0"/>
              <a:t>Mikil </a:t>
            </a:r>
            <a:r>
              <a:rPr lang="is-IS" smtClean="0"/>
              <a:t>iðnaðaruppbygging hefur verið síðustu ár.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4916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Silkivegurinn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Mikilvægasta verslunarleið milli Asíu og Evrópu í 2000 ár.</a:t>
            </a:r>
          </a:p>
          <a:p>
            <a:endParaRPr lang="is-IS" dirty="0"/>
          </a:p>
          <a:p>
            <a:endParaRPr lang="is-IS" dirty="0" smtClean="0"/>
          </a:p>
          <a:p>
            <a:endParaRPr lang="is-IS" dirty="0"/>
          </a:p>
          <a:p>
            <a:endParaRPr lang="is-IS" dirty="0" smtClean="0"/>
          </a:p>
          <a:p>
            <a:r>
              <a:rPr lang="is-IS" dirty="0" smtClean="0"/>
              <a:t>Silki, krydd og </a:t>
            </a:r>
            <a:r>
              <a:rPr lang="is-IS" dirty="0" err="1" smtClean="0"/>
              <a:t>postúlín</a:t>
            </a:r>
            <a:r>
              <a:rPr lang="is-IS" dirty="0" smtClean="0"/>
              <a:t> flutt með úlföldum.</a:t>
            </a:r>
            <a:endParaRPr lang="is-IS" dirty="0"/>
          </a:p>
        </p:txBody>
      </p:sp>
      <p:pic>
        <p:nvPicPr>
          <p:cNvPr id="5" name="Myn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140968"/>
            <a:ext cx="4716016" cy="16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Þriggja gljúfra stíflan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 smtClean="0"/>
              <a:t>Yangtzefljót</a:t>
            </a:r>
            <a:r>
              <a:rPr lang="is-IS" dirty="0" smtClean="0"/>
              <a:t> (</a:t>
            </a:r>
            <a:r>
              <a:rPr lang="is-IS" dirty="0" err="1" smtClean="0"/>
              <a:t>Chang</a:t>
            </a:r>
            <a:r>
              <a:rPr lang="is-IS" dirty="0" smtClean="0"/>
              <a:t> </a:t>
            </a:r>
            <a:r>
              <a:rPr lang="is-IS" dirty="0" err="1" smtClean="0"/>
              <a:t>Jiang</a:t>
            </a:r>
            <a:r>
              <a:rPr lang="is-IS" dirty="0" smtClean="0"/>
              <a:t>) mikilvægt fljót fyrir Kínverja. – </a:t>
            </a:r>
            <a:r>
              <a:rPr lang="is-IS" dirty="0" err="1" smtClean="0"/>
              <a:t>samgönguæð</a:t>
            </a:r>
            <a:r>
              <a:rPr lang="is-IS" dirty="0" smtClean="0"/>
              <a:t>-</a:t>
            </a:r>
          </a:p>
          <a:p>
            <a:r>
              <a:rPr lang="is-IS" dirty="0" smtClean="0"/>
              <a:t>Stífla reist 1994 og 1,3 milljónir manna fluttir nauðaflutningum í burtu.</a:t>
            </a:r>
          </a:p>
          <a:p>
            <a:r>
              <a:rPr lang="is-IS" dirty="0" smtClean="0"/>
              <a:t>Stærsta vatnsaflsvirkjun í heimi.</a:t>
            </a:r>
          </a:p>
          <a:p>
            <a:r>
              <a:rPr lang="is-IS" dirty="0" smtClean="0"/>
              <a:t>Uppistöðulón drekktu ræktarlönd og heimilum.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4220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is-IS" dirty="0" smtClean="0"/>
              <a:t>Landslag Asíu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is-IS" dirty="0" smtClean="0"/>
              <a:t>Asía er stærsta heimsálfan og á sama meginlandi og Evrópa.</a:t>
            </a:r>
          </a:p>
          <a:p>
            <a:r>
              <a:rPr lang="is-IS" dirty="0" smtClean="0"/>
              <a:t>Himalajafjöllin mynduðust við árekstur tveggja jarðskorpufleka </a:t>
            </a:r>
            <a:r>
              <a:rPr lang="is-IS" sz="1800" dirty="0" smtClean="0">
                <a:solidFill>
                  <a:schemeClr val="accent1">
                    <a:lumMod val="75000"/>
                  </a:schemeClr>
                </a:solidFill>
              </a:rPr>
              <a:t>(Indlandsfleka og Evrasíufleka)</a:t>
            </a:r>
          </a:p>
          <a:p>
            <a:r>
              <a:rPr lang="is-IS" dirty="0" smtClean="0"/>
              <a:t>Norðan </a:t>
            </a:r>
            <a:r>
              <a:rPr lang="is-IS" dirty="0" err="1" smtClean="0"/>
              <a:t>Himalaja</a:t>
            </a:r>
            <a:r>
              <a:rPr lang="is-IS" dirty="0" smtClean="0"/>
              <a:t> er </a:t>
            </a:r>
            <a:r>
              <a:rPr lang="is-IS" sz="2000" b="1" i="1" dirty="0" smtClean="0">
                <a:solidFill>
                  <a:schemeClr val="accent1">
                    <a:lumMod val="75000"/>
                  </a:schemeClr>
                </a:solidFill>
              </a:rPr>
              <a:t>Þak heimsins </a:t>
            </a:r>
            <a:r>
              <a:rPr lang="is-IS" dirty="0" smtClean="0">
                <a:solidFill>
                  <a:schemeClr val="tx1"/>
                </a:solidFill>
              </a:rPr>
              <a:t>en það er </a:t>
            </a:r>
            <a:r>
              <a:rPr lang="is-IS" dirty="0" err="1" smtClean="0">
                <a:solidFill>
                  <a:schemeClr val="tx1"/>
                </a:solidFill>
              </a:rPr>
              <a:t>Tíbet</a:t>
            </a:r>
            <a:r>
              <a:rPr lang="is-IS" dirty="0" smtClean="0">
                <a:solidFill>
                  <a:schemeClr val="tx1"/>
                </a:solidFill>
              </a:rPr>
              <a:t> hásléttan oft nefnd þar sem hún er </a:t>
            </a:r>
            <a:r>
              <a:rPr lang="is-IS" dirty="0" err="1" smtClean="0">
                <a:solidFill>
                  <a:schemeClr val="tx1"/>
                </a:solidFill>
              </a:rPr>
              <a:t>hæsta</a:t>
            </a:r>
            <a:r>
              <a:rPr lang="is-IS" dirty="0" smtClean="0">
                <a:solidFill>
                  <a:schemeClr val="tx1"/>
                </a:solidFill>
              </a:rPr>
              <a:t> og stærst háslétta heims.</a:t>
            </a:r>
          </a:p>
          <a:p>
            <a:r>
              <a:rPr lang="is-IS" dirty="0" smtClean="0">
                <a:solidFill>
                  <a:schemeClr val="tx1"/>
                </a:solidFill>
              </a:rPr>
              <a:t>Í</a:t>
            </a:r>
            <a:r>
              <a:rPr lang="is-IS" sz="2000" b="1" i="1" dirty="0" smtClean="0">
                <a:solidFill>
                  <a:schemeClr val="tx1"/>
                </a:solidFill>
              </a:rPr>
              <a:t> Karakorum </a:t>
            </a:r>
            <a:r>
              <a:rPr lang="is-IS" dirty="0" smtClean="0">
                <a:solidFill>
                  <a:schemeClr val="tx1"/>
                </a:solidFill>
              </a:rPr>
              <a:t>fjallgarðinum er </a:t>
            </a:r>
            <a:r>
              <a:rPr lang="is-IS" b="1" dirty="0" smtClean="0">
                <a:solidFill>
                  <a:schemeClr val="bg2">
                    <a:lumMod val="50000"/>
                  </a:schemeClr>
                </a:solidFill>
              </a:rPr>
              <a:t>K2</a:t>
            </a:r>
            <a:r>
              <a:rPr lang="is-IS" dirty="0" smtClean="0">
                <a:solidFill>
                  <a:schemeClr val="tx1"/>
                </a:solidFill>
              </a:rPr>
              <a:t> en það er næst stærsta fjall heims </a:t>
            </a:r>
            <a:r>
              <a:rPr lang="is-IS" smtClean="0">
                <a:solidFill>
                  <a:schemeClr val="tx1"/>
                </a:solidFill>
              </a:rPr>
              <a:t>8611 m.</a:t>
            </a:r>
          </a:p>
          <a:p>
            <a:endParaRPr lang="is-I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is-IS" smtClean="0"/>
              <a:t>Frh.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536504"/>
          </a:xfrm>
        </p:spPr>
        <p:txBody>
          <a:bodyPr>
            <a:normAutofit lnSpcReduction="10000"/>
          </a:bodyPr>
          <a:lstStyle/>
          <a:p>
            <a:r>
              <a:rPr lang="is-IS" dirty="0" smtClean="0"/>
              <a:t>Mörg stórfljót eru í Asíu þar sem sum þéttbýlustu svæði heims liggja.</a:t>
            </a:r>
          </a:p>
          <a:p>
            <a:r>
              <a:rPr lang="is-IS" dirty="0" smtClean="0">
                <a:solidFill>
                  <a:srgbClr val="0070C0"/>
                </a:solidFill>
              </a:rPr>
              <a:t>Kaspíhaf</a:t>
            </a:r>
            <a:r>
              <a:rPr lang="is-IS" dirty="0" smtClean="0"/>
              <a:t> er stærsta landlukta stöðuvatn í heimi.</a:t>
            </a:r>
          </a:p>
          <a:p>
            <a:r>
              <a:rPr lang="is-IS" dirty="0" err="1" smtClean="0">
                <a:solidFill>
                  <a:srgbClr val="0070C0"/>
                </a:solidFill>
              </a:rPr>
              <a:t>Bajkalvatn</a:t>
            </a:r>
            <a:r>
              <a:rPr lang="is-IS" dirty="0" smtClean="0">
                <a:solidFill>
                  <a:srgbClr val="0070C0"/>
                </a:solidFill>
              </a:rPr>
              <a:t> </a:t>
            </a:r>
            <a:r>
              <a:rPr lang="is-IS" dirty="0" smtClean="0"/>
              <a:t>í Asíuhluta Rússlands er dýpsta stöðuvatn í heimi.</a:t>
            </a:r>
          </a:p>
          <a:p>
            <a:r>
              <a:rPr lang="is-IS" dirty="0" smtClean="0"/>
              <a:t>Minnkun </a:t>
            </a:r>
            <a:r>
              <a:rPr lang="is-IS" dirty="0" smtClean="0">
                <a:solidFill>
                  <a:srgbClr val="0070C0"/>
                </a:solidFill>
              </a:rPr>
              <a:t>Aralvatns</a:t>
            </a:r>
            <a:r>
              <a:rPr lang="is-IS" dirty="0" smtClean="0"/>
              <a:t> í </a:t>
            </a:r>
            <a:r>
              <a:rPr lang="is-IS" dirty="0" err="1" smtClean="0"/>
              <a:t>Mið-Asíu</a:t>
            </a:r>
            <a:r>
              <a:rPr lang="is-IS" dirty="0" smtClean="0"/>
              <a:t> er dæmi um eitt stærsta umhverfisslys sem um getur.</a:t>
            </a:r>
          </a:p>
          <a:p>
            <a:r>
              <a:rPr lang="is-IS" dirty="0" smtClean="0"/>
              <a:t>Eyðimerkur í Asíu eru á Arabíuskaganum, </a:t>
            </a:r>
            <a:r>
              <a:rPr lang="is-IS" dirty="0" err="1" smtClean="0"/>
              <a:t>Thar</a:t>
            </a:r>
            <a:r>
              <a:rPr lang="is-IS" dirty="0" smtClean="0"/>
              <a:t> eyðimörkin, Takla Makan og </a:t>
            </a:r>
            <a:r>
              <a:rPr lang="is-IS" dirty="0" err="1" smtClean="0"/>
              <a:t>Góbí</a:t>
            </a:r>
            <a:r>
              <a:rPr lang="is-IS" dirty="0" smtClean="0"/>
              <a:t>.</a:t>
            </a:r>
          </a:p>
          <a:p>
            <a:pPr algn="ctr"/>
            <a:r>
              <a:rPr lang="is-IS" dirty="0" smtClean="0">
                <a:solidFill>
                  <a:srgbClr val="92D050"/>
                </a:solidFill>
              </a:rPr>
              <a:t>Margar eyjur eru í Asíu og flestar í austurhluta álfunnar.</a:t>
            </a:r>
          </a:p>
          <a:p>
            <a:pPr marL="6858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63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Náttúrufar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464496"/>
          </a:xfrm>
        </p:spPr>
        <p:txBody>
          <a:bodyPr>
            <a:normAutofit/>
          </a:bodyPr>
          <a:lstStyle/>
          <a:p>
            <a:r>
              <a:rPr lang="is-IS" dirty="0" smtClean="0"/>
              <a:t>Mikil fjölbreytni er í gróðurfari og dýralífi Asíu.</a:t>
            </a:r>
          </a:p>
          <a:p>
            <a:r>
              <a:rPr lang="is-IS" dirty="0" smtClean="0"/>
              <a:t>Öll loftslagsbelti jarðar eru í Asíu.</a:t>
            </a:r>
          </a:p>
          <a:p>
            <a:pPr lvl="1"/>
            <a:r>
              <a:rPr lang="is-IS" dirty="0" smtClean="0">
                <a:solidFill>
                  <a:srgbClr val="00B0F0"/>
                </a:solidFill>
              </a:rPr>
              <a:t>Kuldabelti</a:t>
            </a:r>
            <a:r>
              <a:rPr lang="is-IS" dirty="0" smtClean="0"/>
              <a:t> í norðri (heimskautaloftslag með freðmýri)</a:t>
            </a:r>
          </a:p>
          <a:p>
            <a:pPr lvl="1"/>
            <a:r>
              <a:rPr lang="is-IS" dirty="0" smtClean="0">
                <a:solidFill>
                  <a:srgbClr val="92D050"/>
                </a:solidFill>
              </a:rPr>
              <a:t>Tempraða belti </a:t>
            </a:r>
            <a:r>
              <a:rPr lang="is-IS" dirty="0" smtClean="0"/>
              <a:t>(meginlandsloftslag með laufskógum, steppum og eyðimörkum)</a:t>
            </a:r>
          </a:p>
          <a:p>
            <a:pPr lvl="1"/>
            <a:r>
              <a:rPr lang="is-IS" dirty="0" smtClean="0">
                <a:solidFill>
                  <a:srgbClr val="FFC000"/>
                </a:solidFill>
              </a:rPr>
              <a:t>Heittempraða beltið </a:t>
            </a:r>
            <a:r>
              <a:rPr lang="is-IS" dirty="0" smtClean="0"/>
              <a:t>með </a:t>
            </a:r>
            <a:r>
              <a:rPr lang="is-IS" dirty="0" err="1" smtClean="0"/>
              <a:t>savanna</a:t>
            </a:r>
            <a:endParaRPr lang="is-IS" dirty="0" smtClean="0"/>
          </a:p>
          <a:p>
            <a:pPr lvl="1"/>
            <a:r>
              <a:rPr lang="is-IS" dirty="0" smtClean="0">
                <a:solidFill>
                  <a:srgbClr val="FF0000"/>
                </a:solidFill>
              </a:rPr>
              <a:t>Hitabelti</a:t>
            </a:r>
            <a:r>
              <a:rPr lang="is-IS" dirty="0" smtClean="0"/>
              <a:t> þar sem hitabeltisregnskógar þekja stór svæði.</a:t>
            </a:r>
          </a:p>
          <a:p>
            <a:pPr lvl="2"/>
            <a:r>
              <a:rPr lang="is-IS" dirty="0" smtClean="0">
                <a:solidFill>
                  <a:srgbClr val="00B0F0"/>
                </a:solidFill>
              </a:rPr>
              <a:t>Monsúnvindar eru ríkjandi um alla sunnanverða Asíu. </a:t>
            </a:r>
          </a:p>
          <a:p>
            <a:pPr lvl="1"/>
            <a:endParaRPr lang="is-IS" dirty="0" smtClean="0"/>
          </a:p>
          <a:p>
            <a:pPr lvl="1"/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869159"/>
            <a:ext cx="2592288" cy="17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is-IS" dirty="0" err="1" smtClean="0"/>
              <a:t>Ólík</a:t>
            </a:r>
            <a:r>
              <a:rPr lang="is-IS" dirty="0" smtClean="0"/>
              <a:t> svæði álfunnar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68580" indent="0" algn="ctr">
              <a:buNone/>
            </a:pPr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7"/>
            <a:ext cx="7056784" cy="4267637"/>
          </a:xfrm>
          <a:prstGeom prst="rect">
            <a:avLst/>
          </a:prstGeom>
        </p:spPr>
      </p:pic>
      <p:sp>
        <p:nvSpPr>
          <p:cNvPr id="5" name="Textarammi 4"/>
          <p:cNvSpPr txBox="1"/>
          <p:nvPr/>
        </p:nvSpPr>
        <p:spPr>
          <a:xfrm>
            <a:off x="3851920" y="270892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err="1" smtClean="0"/>
              <a:t>Norður-Asía</a:t>
            </a:r>
            <a:r>
              <a:rPr lang="is-IS" sz="1200" dirty="0" smtClean="0"/>
              <a:t>(Rússland)</a:t>
            </a:r>
            <a:endParaRPr lang="is-IS" sz="1200" dirty="0"/>
          </a:p>
        </p:txBody>
      </p:sp>
      <p:sp>
        <p:nvSpPr>
          <p:cNvPr id="6" name="Textarammi 5"/>
          <p:cNvSpPr txBox="1"/>
          <p:nvPr/>
        </p:nvSpPr>
        <p:spPr>
          <a:xfrm>
            <a:off x="4287970" y="386540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smtClean="0"/>
              <a:t>Austur – Asía(m.a. Kína, Japan og Mongólía)</a:t>
            </a:r>
            <a:endParaRPr lang="is-IS" sz="1600"/>
          </a:p>
        </p:txBody>
      </p:sp>
      <p:sp>
        <p:nvSpPr>
          <p:cNvPr id="7" name="Textarammi 6"/>
          <p:cNvSpPr txBox="1"/>
          <p:nvPr/>
        </p:nvSpPr>
        <p:spPr>
          <a:xfrm>
            <a:off x="2607058" y="4760387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err="1" smtClean="0"/>
              <a:t>Suður-Asía</a:t>
            </a:r>
            <a:r>
              <a:rPr lang="is-IS" sz="1400" dirty="0" smtClean="0"/>
              <a:t> (</a:t>
            </a:r>
            <a:r>
              <a:rPr lang="is-IS" sz="1400" dirty="0" err="1" smtClean="0"/>
              <a:t>m.a</a:t>
            </a:r>
            <a:r>
              <a:rPr lang="is-IS" sz="1400" dirty="0" smtClean="0"/>
              <a:t> Indland og </a:t>
            </a:r>
            <a:r>
              <a:rPr lang="is-IS" sz="1400" dirty="0" err="1" smtClean="0"/>
              <a:t>Maldavíeyjar</a:t>
            </a:r>
            <a:r>
              <a:rPr lang="is-IS" sz="1400" dirty="0" smtClean="0"/>
              <a:t>)</a:t>
            </a:r>
            <a:endParaRPr lang="is-IS" sz="1400" dirty="0"/>
          </a:p>
        </p:txBody>
      </p:sp>
      <p:sp>
        <p:nvSpPr>
          <p:cNvPr id="8" name="Textarammi 7"/>
          <p:cNvSpPr txBox="1"/>
          <p:nvPr/>
        </p:nvSpPr>
        <p:spPr>
          <a:xfrm>
            <a:off x="5364088" y="5237441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smtClean="0"/>
              <a:t>Suðaustur-Asía(m.a. Taíland og Víetnam)</a:t>
            </a:r>
            <a:endParaRPr lang="is-IS" sz="1400"/>
          </a:p>
        </p:txBody>
      </p:sp>
      <p:sp>
        <p:nvSpPr>
          <p:cNvPr id="9" name="Textarammi 8"/>
          <p:cNvSpPr txBox="1"/>
          <p:nvPr/>
        </p:nvSpPr>
        <p:spPr>
          <a:xfrm>
            <a:off x="2051720" y="364502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/>
              <a:t>Mið-Asía</a:t>
            </a:r>
            <a:r>
              <a:rPr lang="is-IS" sz="1600" dirty="0" smtClean="0"/>
              <a:t> </a:t>
            </a:r>
            <a:r>
              <a:rPr lang="is-IS" sz="1600" smtClean="0"/>
              <a:t>(m.a. Afganistan)</a:t>
            </a:r>
            <a:endParaRPr lang="is-IS" sz="1600"/>
          </a:p>
        </p:txBody>
      </p:sp>
      <p:sp>
        <p:nvSpPr>
          <p:cNvPr id="10" name="Textarammi 9"/>
          <p:cNvSpPr txBox="1"/>
          <p:nvPr/>
        </p:nvSpPr>
        <p:spPr>
          <a:xfrm>
            <a:off x="899592" y="40770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Mið-Austurlönd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2649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Andstæður</a:t>
            </a:r>
            <a:endParaRPr lang="is-IS" dirty="0"/>
          </a:p>
        </p:txBody>
      </p:sp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1843"/>
            <a:ext cx="2831368" cy="1911173"/>
          </a:xfrm>
        </p:spPr>
      </p:pic>
      <p:pic>
        <p:nvPicPr>
          <p:cNvPr id="6" name="Myn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72" y="3883199"/>
            <a:ext cx="2827015" cy="2117532"/>
          </a:xfrm>
          <a:prstGeom prst="rect">
            <a:avLst/>
          </a:prstGeom>
        </p:spPr>
      </p:pic>
      <p:pic>
        <p:nvPicPr>
          <p:cNvPr id="7" name="Myn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03460"/>
            <a:ext cx="3024336" cy="2277010"/>
          </a:xfrm>
          <a:prstGeom prst="rect">
            <a:avLst/>
          </a:prstGeom>
        </p:spPr>
      </p:pic>
      <p:pic>
        <p:nvPicPr>
          <p:cNvPr id="8" name="Myn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2952328" cy="211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Náttúruauðlindir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r>
              <a:rPr lang="is-IS" dirty="0" smtClean="0"/>
              <a:t>Í Asíu eru verðmæt jarðefni.</a:t>
            </a:r>
          </a:p>
          <a:p>
            <a:pPr lvl="1"/>
            <a:r>
              <a:rPr lang="is-IS" dirty="0" smtClean="0"/>
              <a:t>Stærsti olíu- og gasforði heims.</a:t>
            </a:r>
          </a:p>
          <a:p>
            <a:pPr lvl="1"/>
            <a:endParaRPr lang="is-IS" dirty="0" smtClean="0"/>
          </a:p>
          <a:p>
            <a:pPr lvl="1"/>
            <a:r>
              <a:rPr lang="is-IS" dirty="0"/>
              <a:t>Gjöful fiskimið</a:t>
            </a:r>
          </a:p>
          <a:p>
            <a:pPr marL="365760" lvl="1" indent="0">
              <a:buNone/>
            </a:pPr>
            <a:endParaRPr lang="is-IS" dirty="0" smtClean="0"/>
          </a:p>
          <a:p>
            <a:pPr lvl="1" algn="r"/>
            <a:r>
              <a:rPr lang="is-IS" sz="2000" dirty="0"/>
              <a:t>Olíuvinnsla í </a:t>
            </a:r>
            <a:r>
              <a:rPr lang="is-IS" sz="2000" dirty="0" err="1"/>
              <a:t>Dubai</a:t>
            </a:r>
            <a:endParaRPr lang="is-IS" sz="2000" dirty="0"/>
          </a:p>
          <a:p>
            <a:pPr lvl="1"/>
            <a:r>
              <a:rPr lang="is-IS" dirty="0" smtClean="0"/>
              <a:t>Kol og járn</a:t>
            </a:r>
          </a:p>
          <a:p>
            <a:pPr marL="685800" lvl="2" indent="0">
              <a:buNone/>
            </a:pPr>
            <a:endParaRPr lang="is-IS" dirty="0"/>
          </a:p>
          <a:p>
            <a:pPr lvl="1" algn="r"/>
            <a:r>
              <a:rPr lang="is-IS" dirty="0" smtClean="0"/>
              <a:t>Tin og báxít</a:t>
            </a:r>
          </a:p>
          <a:p>
            <a:pPr lvl="1"/>
            <a:endParaRPr lang="is-IS" dirty="0" smtClean="0"/>
          </a:p>
          <a:p>
            <a:pPr lvl="1"/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88733"/>
            <a:ext cx="3113856" cy="1875391"/>
          </a:xfrm>
          <a:prstGeom prst="rect">
            <a:avLst/>
          </a:prstGeom>
        </p:spPr>
      </p:pic>
      <p:pic>
        <p:nvPicPr>
          <p:cNvPr id="5" name="Mynd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65104"/>
            <a:ext cx="2894638" cy="19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80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Atvinnuhættir</a:t>
            </a:r>
            <a:endParaRPr lang="is-IS" dirty="0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>
            <a:normAutofit/>
          </a:bodyPr>
          <a:lstStyle/>
          <a:p>
            <a:r>
              <a:rPr lang="is-IS" dirty="0" smtClean="0"/>
              <a:t>Landbúnaður og sjávarútvegur</a:t>
            </a:r>
          </a:p>
          <a:p>
            <a:pPr marL="68580" indent="0">
              <a:buNone/>
            </a:pPr>
            <a:endParaRPr lang="is-IS" dirty="0" smtClean="0"/>
          </a:p>
          <a:p>
            <a:pPr lvl="1"/>
            <a:r>
              <a:rPr lang="is-IS" b="1" i="1" dirty="0" smtClean="0">
                <a:solidFill>
                  <a:srgbClr val="FFC000"/>
                </a:solidFill>
              </a:rPr>
              <a:t>Hrísgrjónarækt</a:t>
            </a:r>
          </a:p>
          <a:p>
            <a:pPr lvl="1"/>
            <a:r>
              <a:rPr lang="is-IS" dirty="0" smtClean="0"/>
              <a:t>Skógrækt</a:t>
            </a:r>
          </a:p>
          <a:p>
            <a:pPr lvl="1"/>
            <a:r>
              <a:rPr lang="is-IS" dirty="0" smtClean="0"/>
              <a:t>Hveiti</a:t>
            </a:r>
          </a:p>
          <a:p>
            <a:pPr lvl="1"/>
            <a:r>
              <a:rPr lang="is-IS" dirty="0" smtClean="0"/>
              <a:t>Bómull</a:t>
            </a:r>
          </a:p>
          <a:p>
            <a:pPr lvl="1"/>
            <a:r>
              <a:rPr lang="is-IS" dirty="0" smtClean="0"/>
              <a:t>Kaffi</a:t>
            </a:r>
          </a:p>
          <a:p>
            <a:pPr lvl="1"/>
            <a:r>
              <a:rPr lang="is-IS" dirty="0" smtClean="0"/>
              <a:t>te</a:t>
            </a:r>
          </a:p>
          <a:p>
            <a:pPr lvl="1"/>
            <a:r>
              <a:rPr lang="is-IS" dirty="0" smtClean="0"/>
              <a:t>Kókoshnetur</a:t>
            </a:r>
          </a:p>
          <a:p>
            <a:pPr lvl="1"/>
            <a:r>
              <a:rPr lang="is-IS" dirty="0" smtClean="0"/>
              <a:t>Sykurreyr</a:t>
            </a:r>
          </a:p>
          <a:p>
            <a:pPr lvl="1"/>
            <a:r>
              <a:rPr lang="is-IS" b="1" i="1" dirty="0">
                <a:solidFill>
                  <a:srgbClr val="FFC000"/>
                </a:solidFill>
              </a:rPr>
              <a:t>Kínverjar og Japanir </a:t>
            </a:r>
            <a:r>
              <a:rPr lang="is-IS" dirty="0"/>
              <a:t>mestu fiskveiðiþjóðir heims</a:t>
            </a:r>
          </a:p>
          <a:p>
            <a:pPr lvl="1"/>
            <a:endParaRPr lang="is-IS" dirty="0" smtClean="0"/>
          </a:p>
          <a:p>
            <a:pPr lvl="1" algn="ctr"/>
            <a:r>
              <a:rPr lang="is-IS" dirty="0" err="1" smtClean="0"/>
              <a:t>Ólíkt</a:t>
            </a:r>
            <a:r>
              <a:rPr lang="is-IS" dirty="0" smtClean="0"/>
              <a:t> eftir </a:t>
            </a:r>
            <a:r>
              <a:rPr lang="is-IS" dirty="0" err="1" smtClean="0"/>
              <a:t>ólíkum</a:t>
            </a:r>
            <a:r>
              <a:rPr lang="is-IS" dirty="0" smtClean="0"/>
              <a:t>  löndum  innan álfunnar</a:t>
            </a:r>
          </a:p>
          <a:p>
            <a:pPr lvl="1"/>
            <a:endParaRPr lang="is-IS" dirty="0"/>
          </a:p>
        </p:txBody>
      </p:sp>
      <p:pic>
        <p:nvPicPr>
          <p:cNvPr id="4" name="Myn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2307861" cy="17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Indlandsskagi </a:t>
            </a:r>
            <a:endParaRPr lang="is-IS" dirty="0"/>
          </a:p>
        </p:txBody>
      </p:sp>
      <p:sp>
        <p:nvSpPr>
          <p:cNvPr id="7" name="Staðgengill efnis 6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/>
          <a:lstStyle/>
          <a:p>
            <a:r>
              <a:rPr lang="is-IS" dirty="0" smtClean="0"/>
              <a:t>Allt frá </a:t>
            </a:r>
            <a:r>
              <a:rPr lang="is-IS" dirty="0" err="1" smtClean="0"/>
              <a:t>hæsta</a:t>
            </a:r>
            <a:r>
              <a:rPr lang="is-IS" dirty="0" smtClean="0"/>
              <a:t> fjalli heims </a:t>
            </a:r>
            <a:r>
              <a:rPr lang="is-IS" dirty="0" err="1" smtClean="0"/>
              <a:t>Mount</a:t>
            </a:r>
            <a:r>
              <a:rPr lang="is-IS" dirty="0" smtClean="0"/>
              <a:t> </a:t>
            </a:r>
            <a:r>
              <a:rPr lang="is-IS" dirty="0" err="1" smtClean="0"/>
              <a:t>Everest</a:t>
            </a:r>
            <a:r>
              <a:rPr lang="is-IS" dirty="0" smtClean="0"/>
              <a:t> til óshólmanna í Bangladess.</a:t>
            </a:r>
          </a:p>
          <a:p>
            <a:r>
              <a:rPr lang="is-IS" dirty="0"/>
              <a:t>S</a:t>
            </a:r>
            <a:r>
              <a:rPr lang="is-IS" dirty="0" smtClean="0"/>
              <a:t>téttarskipting ríkir enn á Indlandi en </a:t>
            </a:r>
            <a:r>
              <a:rPr lang="is-IS" dirty="0" err="1" smtClean="0"/>
              <a:t>þó</a:t>
            </a:r>
            <a:r>
              <a:rPr lang="is-IS" dirty="0" smtClean="0"/>
              <a:t> hefur dregið </a:t>
            </a:r>
            <a:r>
              <a:rPr lang="is-IS" dirty="0" err="1" smtClean="0"/>
              <a:t>úr</a:t>
            </a:r>
            <a:r>
              <a:rPr lang="is-IS" dirty="0" smtClean="0"/>
              <a:t> henni með </a:t>
            </a:r>
            <a:r>
              <a:rPr lang="is-IS" smtClean="0"/>
              <a:t>tilkomu t.d. fjölmiðla og lagabreytinga. </a:t>
            </a:r>
          </a:p>
          <a:p>
            <a:r>
              <a:rPr lang="is-IS" smtClean="0"/>
              <a:t>Við Ganges hefur fólk </a:t>
            </a:r>
          </a:p>
          <a:p>
            <a:pPr marL="68580" indent="0">
              <a:buNone/>
            </a:pPr>
            <a:r>
              <a:rPr lang="is-IS"/>
              <a:t> </a:t>
            </a:r>
            <a:r>
              <a:rPr lang="is-IS" smtClean="0"/>
              <a:t>búið og ræktað landið </a:t>
            </a:r>
          </a:p>
          <a:p>
            <a:pPr marL="68580" indent="0">
              <a:buNone/>
            </a:pPr>
            <a:r>
              <a:rPr lang="is-IS" smtClean="0"/>
              <a:t> í árþúsundir.</a:t>
            </a:r>
          </a:p>
          <a:p>
            <a:pPr marL="68580" indent="0">
              <a:buNone/>
            </a:pPr>
            <a:endParaRPr lang="is-IS" dirty="0"/>
          </a:p>
        </p:txBody>
      </p:sp>
      <p:sp>
        <p:nvSpPr>
          <p:cNvPr id="6" name="Textarammi 5"/>
          <p:cNvSpPr txBox="1"/>
          <p:nvPr/>
        </p:nvSpPr>
        <p:spPr>
          <a:xfrm>
            <a:off x="4644008" y="412858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dirty="0" smtClean="0">
                <a:solidFill>
                  <a:schemeClr val="bg1"/>
                </a:solidFill>
              </a:rPr>
              <a:t>Bengalflói</a:t>
            </a:r>
            <a:endParaRPr lang="is-IS" sz="1200" dirty="0">
              <a:solidFill>
                <a:schemeClr val="bg1"/>
              </a:solidFill>
            </a:endParaRPr>
          </a:p>
        </p:txBody>
      </p:sp>
      <p:pic>
        <p:nvPicPr>
          <p:cNvPr id="8" name="Myn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194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4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636</TotalTime>
  <Words>452</Words>
  <Application>Microsoft Office PowerPoint</Application>
  <PresentationFormat>Sýnt á skjá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13</vt:i4>
      </vt:variant>
    </vt:vector>
  </HeadingPairs>
  <TitlesOfParts>
    <vt:vector size="14" baseType="lpstr">
      <vt:lpstr>Executive</vt:lpstr>
      <vt:lpstr>Um víða veröld</vt:lpstr>
      <vt:lpstr>Landslag Asíu</vt:lpstr>
      <vt:lpstr>Frh.</vt:lpstr>
      <vt:lpstr>Náttúrufar</vt:lpstr>
      <vt:lpstr>Ólík svæði álfunnar</vt:lpstr>
      <vt:lpstr>Andstæður</vt:lpstr>
      <vt:lpstr>Náttúruauðlindir</vt:lpstr>
      <vt:lpstr>Atvinnuhættir</vt:lpstr>
      <vt:lpstr>Indlandsskagi </vt:lpstr>
      <vt:lpstr>Taj Mahal</vt:lpstr>
      <vt:lpstr>Kína</vt:lpstr>
      <vt:lpstr>Silkivegurinn</vt:lpstr>
      <vt:lpstr>Þriggja gljúfra stíflan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víða veröld</dc:title>
  <dc:creator>Lenovo</dc:creator>
  <cp:lastModifiedBy>Mikael Marino Rivera</cp:lastModifiedBy>
  <cp:revision>29</cp:revision>
  <dcterms:created xsi:type="dcterms:W3CDTF">2013-01-15T20:46:48Z</dcterms:created>
  <dcterms:modified xsi:type="dcterms:W3CDTF">2014-08-20T11:47:20Z</dcterms:modified>
</cp:coreProperties>
</file>