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2.xml" ContentType="application/vnd.openxmlformats-officedocument.presentationml.notesSlide+xml"/>
  <Override PartName="/ppt/slides/slide79.xml" ContentType="application/vnd.openxmlformats-officedocument.presentationml.slide+xml"/>
  <Override PartName="/ppt/slides/slide99.xml" ContentType="application/vnd.openxmlformats-officedocument.presentationml.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97.xml" ContentType="application/vnd.openxmlformats-officedocument.presentationml.slide+xml"/>
  <Override PartName="/ppt/viewProps.xml" ContentType="application/vnd.openxmlformats-officedocument.presentationml.viewProps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9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9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1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334" r:id="rId79"/>
    <p:sldId id="335" r:id="rId80"/>
    <p:sldId id="336" r:id="rId81"/>
    <p:sldId id="337" r:id="rId82"/>
    <p:sldId id="338" r:id="rId83"/>
    <p:sldId id="339" r:id="rId84"/>
    <p:sldId id="340" r:id="rId85"/>
    <p:sldId id="341" r:id="rId86"/>
    <p:sldId id="342" r:id="rId87"/>
    <p:sldId id="343" r:id="rId88"/>
    <p:sldId id="344" r:id="rId89"/>
    <p:sldId id="345" r:id="rId90"/>
    <p:sldId id="346" r:id="rId91"/>
    <p:sldId id="347" r:id="rId92"/>
    <p:sldId id="348" r:id="rId93"/>
    <p:sldId id="349" r:id="rId94"/>
    <p:sldId id="350" r:id="rId95"/>
    <p:sldId id="351" r:id="rId96"/>
    <p:sldId id="352" r:id="rId97"/>
    <p:sldId id="353" r:id="rId98"/>
    <p:sldId id="354" r:id="rId99"/>
    <p:sldId id="355" r:id="rId10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669E"/>
    <a:srgbClr val="2D68A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A9D030-8E72-4BA7-A648-C68662E78F96}" type="datetimeFigureOut">
              <a:rPr lang="is-IS" smtClean="0"/>
              <a:pPr/>
              <a:t>15.6.2011</a:t>
            </a:fld>
            <a:endParaRPr lang="is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s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54622-9D77-4F78-9870-5B486980392A}" type="slidenum">
              <a:rPr lang="is-IS" smtClean="0"/>
              <a:pPr/>
              <a:t>‹#›</a:t>
            </a:fld>
            <a:endParaRPr lang="is-I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54622-9D77-4F78-9870-5B486980392A}" type="slidenum">
              <a:rPr lang="is-IS" smtClean="0"/>
              <a:pPr/>
              <a:t>86</a:t>
            </a:fld>
            <a:endParaRPr lang="is-I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54622-9D77-4F78-9870-5B486980392A}" type="slidenum">
              <a:rPr lang="is-IS" smtClean="0"/>
              <a:pPr/>
              <a:t>95</a:t>
            </a:fld>
            <a:endParaRPr lang="is-I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54622-9D77-4F78-9870-5B486980392A}" type="slidenum">
              <a:rPr lang="is-IS" smtClean="0"/>
              <a:pPr/>
              <a:t>96</a:t>
            </a:fld>
            <a:endParaRPr lang="is-I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54622-9D77-4F78-9870-5B486980392A}" type="slidenum">
              <a:rPr lang="is-IS" smtClean="0"/>
              <a:pPr/>
              <a:t>97</a:t>
            </a:fld>
            <a:endParaRPr lang="is-I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54622-9D77-4F78-9870-5B486980392A}" type="slidenum">
              <a:rPr lang="is-IS" smtClean="0"/>
              <a:pPr/>
              <a:t>98</a:t>
            </a:fld>
            <a:endParaRPr lang="is-I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54622-9D77-4F78-9870-5B486980392A}" type="slidenum">
              <a:rPr lang="is-IS" smtClean="0"/>
              <a:pPr/>
              <a:t>99</a:t>
            </a:fld>
            <a:endParaRPr lang="is-I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54622-9D77-4F78-9870-5B486980392A}" type="slidenum">
              <a:rPr lang="is-IS" smtClean="0"/>
              <a:pPr/>
              <a:t>87</a:t>
            </a:fld>
            <a:endParaRPr lang="is-I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54622-9D77-4F78-9870-5B486980392A}" type="slidenum">
              <a:rPr lang="is-IS" smtClean="0"/>
              <a:pPr/>
              <a:t>88</a:t>
            </a:fld>
            <a:endParaRPr lang="is-I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54622-9D77-4F78-9870-5B486980392A}" type="slidenum">
              <a:rPr lang="is-IS" smtClean="0"/>
              <a:pPr/>
              <a:t>89</a:t>
            </a:fld>
            <a:endParaRPr lang="is-I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54622-9D77-4F78-9870-5B486980392A}" type="slidenum">
              <a:rPr lang="is-IS" smtClean="0"/>
              <a:pPr/>
              <a:t>90</a:t>
            </a:fld>
            <a:endParaRPr lang="is-I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54622-9D77-4F78-9870-5B486980392A}" type="slidenum">
              <a:rPr lang="is-IS" smtClean="0"/>
              <a:pPr/>
              <a:t>91</a:t>
            </a:fld>
            <a:endParaRPr lang="is-I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54622-9D77-4F78-9870-5B486980392A}" type="slidenum">
              <a:rPr lang="is-IS" smtClean="0"/>
              <a:pPr/>
              <a:t>92</a:t>
            </a:fld>
            <a:endParaRPr lang="is-I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54622-9D77-4F78-9870-5B486980392A}" type="slidenum">
              <a:rPr lang="is-IS" smtClean="0"/>
              <a:pPr/>
              <a:t>93</a:t>
            </a:fld>
            <a:endParaRPr lang="is-I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54622-9D77-4F78-9870-5B486980392A}" type="slidenum">
              <a:rPr lang="is-IS" smtClean="0"/>
              <a:pPr/>
              <a:t>94</a:t>
            </a:fld>
            <a:endParaRPr lang="is-I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22620" y="109483"/>
            <a:ext cx="8925035" cy="6639034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rgbClr val="2D68A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61138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pic>
        <p:nvPicPr>
          <p:cNvPr id="16" name="Picture 15" descr="fotur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-967"/>
          <a:stretch/>
        </p:blipFill>
        <p:spPr>
          <a:xfrm>
            <a:off x="-87586" y="6419947"/>
            <a:ext cx="9144000" cy="34608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122620" y="1664138"/>
            <a:ext cx="8925035" cy="105979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rgbClr val="FFFFFF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22620" y="1646620"/>
            <a:ext cx="8925035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22620" y="109483"/>
            <a:ext cx="8925035" cy="6639034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22620" y="1664138"/>
            <a:ext cx="8925035" cy="105979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rgbClr val="FFFFFF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22620" y="1646620"/>
            <a:ext cx="8925035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7147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pic>
        <p:nvPicPr>
          <p:cNvPr id="13" name="Picture 12" descr="fotur.png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-967"/>
          <a:stretch/>
        </p:blipFill>
        <p:spPr>
          <a:xfrm>
            <a:off x="-87586" y="6419947"/>
            <a:ext cx="9144000" cy="346088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7146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spcBef>
          <a:spcPct val="0"/>
        </a:spcBef>
        <a:buNone/>
        <a:defRPr sz="4800" kern="1200">
          <a:solidFill>
            <a:srgbClr val="2D68A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0838" indent="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None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79438" indent="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808038" indent="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None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036638" indent="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257300" indent="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None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84313" indent="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719263" indent="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None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946275" indent="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2738" y="2599588"/>
            <a:ext cx="5255231" cy="1348270"/>
          </a:xfrm>
        </p:spPr>
        <p:txBody>
          <a:bodyPr/>
          <a:lstStyle/>
          <a:p>
            <a:r>
              <a:rPr lang="en-US" sz="4100" dirty="0" smtClean="0"/>
              <a:t>4.1 </a:t>
            </a:r>
            <a:r>
              <a:rPr lang="en-US" sz="4100" dirty="0" err="1" smtClean="0"/>
              <a:t>Hvað</a:t>
            </a:r>
            <a:r>
              <a:rPr lang="en-US" sz="4100" dirty="0" smtClean="0"/>
              <a:t> </a:t>
            </a:r>
            <a:r>
              <a:rPr lang="en-US" sz="4100" dirty="0" err="1" smtClean="0"/>
              <a:t>er</a:t>
            </a:r>
            <a:r>
              <a:rPr lang="en-US" sz="4100" dirty="0" smtClean="0"/>
              <a:t> </a:t>
            </a:r>
            <a:r>
              <a:rPr lang="en-US" sz="4100" dirty="0" err="1" smtClean="0"/>
              <a:t>að</a:t>
            </a:r>
            <a:r>
              <a:rPr lang="en-US" sz="4100" dirty="0" smtClean="0"/>
              <a:t> </a:t>
            </a:r>
            <a:r>
              <a:rPr lang="en-US" sz="4100" dirty="0" err="1" smtClean="0"/>
              <a:t>vera</a:t>
            </a:r>
            <a:r>
              <a:rPr lang="en-US" sz="4100" dirty="0" smtClean="0"/>
              <a:t> </a:t>
            </a:r>
            <a:br>
              <a:rPr lang="en-US" sz="4100" dirty="0" smtClean="0"/>
            </a:br>
            <a:r>
              <a:rPr lang="en-US" sz="4100" dirty="0" err="1" smtClean="0"/>
              <a:t>Íslendingur</a:t>
            </a:r>
            <a:endParaRPr lang="en-US" sz="4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9712" y="2030837"/>
            <a:ext cx="4936577" cy="62417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4. </a:t>
            </a:r>
            <a:r>
              <a:rPr lang="en-US" sz="2400" dirty="0" err="1" smtClean="0"/>
              <a:t>hluti</a:t>
            </a:r>
            <a:r>
              <a:rPr lang="en-US" sz="2400" dirty="0" smtClean="0"/>
              <a:t> – </a:t>
            </a:r>
            <a:r>
              <a:rPr lang="en-US" sz="2400" dirty="0" err="1" smtClean="0"/>
              <a:t>Samastaður</a:t>
            </a:r>
            <a:r>
              <a:rPr lang="en-US" sz="2400" dirty="0" smtClean="0"/>
              <a:t> í </a:t>
            </a:r>
            <a:r>
              <a:rPr lang="en-US" sz="2400" dirty="0" err="1" smtClean="0"/>
              <a:t>heiminum</a:t>
            </a:r>
            <a:endParaRPr lang="en-US" sz="2400" dirty="0"/>
          </a:p>
        </p:txBody>
      </p:sp>
      <p:pic>
        <p:nvPicPr>
          <p:cNvPr id="4" name="Picture 3" descr="fjolskylda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6289" y="1400783"/>
            <a:ext cx="2932094" cy="416068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9522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Lífsskilyrði</a:t>
            </a:r>
            <a:r>
              <a:rPr lang="en-US" sz="4100" dirty="0" smtClean="0"/>
              <a:t> (</a:t>
            </a:r>
            <a:r>
              <a:rPr lang="en-US" sz="4100" dirty="0" err="1" smtClean="0"/>
              <a:t>bls</a:t>
            </a:r>
            <a:r>
              <a:rPr lang="en-US" sz="4100" dirty="0" smtClean="0"/>
              <a:t>. 145)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Fram undir tuttugustu öldina var Ísland eitt vanþróaðasta, fátækasta og afskekktasta landið í Evrópu.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Í lok 19. aldar flutti fjöldi manns til Vestur-heims í leit að betri lífskjörum, fyrst og fremst til Kanada.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Lífsskilyrði</a:t>
            </a:r>
            <a:r>
              <a:rPr lang="en-US" sz="4100" dirty="0" smtClean="0"/>
              <a:t> (</a:t>
            </a:r>
            <a:r>
              <a:rPr lang="en-US" sz="4100" dirty="0" err="1" smtClean="0"/>
              <a:t>bls</a:t>
            </a:r>
            <a:r>
              <a:rPr lang="en-US" sz="4100" dirty="0" smtClean="0"/>
              <a:t>. 146)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2800" dirty="0" smtClean="0"/>
              <a:t>Um aldamótin 1900 voru Vesturfararnir um 25.000 talsins en heima á Íslandi voru íbúarnir um 85.000. Þeir sem fluttu voru aðallega ungt fólk undir fertugu.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Landþrengsli og erfið lífsskilyrði áttu mikinn þátt í fólksflutningunum.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Mest var flutt frá erfiðustu búskaparsvæðum landsins, svo sem Þingeyjar- og Múlasýslum.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endParaRPr lang="is-IS" sz="3200" dirty="0" smtClean="0"/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Lífsskilyrði</a:t>
            </a:r>
            <a:r>
              <a:rPr lang="en-US" sz="4100" dirty="0" smtClean="0"/>
              <a:t> (</a:t>
            </a:r>
            <a:r>
              <a:rPr lang="en-US" sz="4100" dirty="0" err="1" smtClean="0"/>
              <a:t>bls</a:t>
            </a:r>
            <a:r>
              <a:rPr lang="en-US" sz="4100" dirty="0" smtClean="0"/>
              <a:t>. 146)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2600" dirty="0" smtClean="0"/>
              <a:t>Á tuttugustu öldinni breyttust aðstæður – nú á dögum er Ísland meðal ríkustu landa heims og lífsskilyrði almennt góð.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600" dirty="0" smtClean="0"/>
              <a:t> Lífsskilyrði eru meðal annars mæld með því að skoða meðalævilengd, atvinnuþátttöku, lestrarkunnáttu og landsframleiðslu.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600" dirty="0" smtClean="0"/>
              <a:t> Þrátt fyrir almennt góð lífsskilyrði flytja enn margir til útlanda í atvinnuleit eða til að stunda nám.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Lífsskilyrði</a:t>
            </a:r>
            <a:r>
              <a:rPr lang="en-US" sz="4100" dirty="0" smtClean="0"/>
              <a:t> (</a:t>
            </a:r>
            <a:r>
              <a:rPr lang="en-US" sz="4100" dirty="0" err="1" smtClean="0"/>
              <a:t>bls</a:t>
            </a:r>
            <a:r>
              <a:rPr lang="en-US" sz="4100" dirty="0" smtClean="0"/>
              <a:t>. 146-147)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2800" dirty="0" smtClean="0"/>
              <a:t>Í gegnum tíðina hafa erlendir ríkisborgarar verið fáir hér á landi vegna þess að landið hefur öldum saman verið mjög einangrað.</a:t>
            </a:r>
            <a:endParaRPr lang="is-IS" sz="26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600" dirty="0" smtClean="0"/>
              <a:t> </a:t>
            </a:r>
            <a:r>
              <a:rPr lang="is-IS" sz="2800" dirty="0" smtClean="0"/>
              <a:t>Breyting hefur orðið á – sífellt fleiri hafa heyrt um land og þjóð og vilja búa hér. </a:t>
            </a:r>
            <a:endParaRPr lang="is-IS" sz="26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600" dirty="0" smtClean="0"/>
              <a:t> </a:t>
            </a:r>
            <a:r>
              <a:rPr lang="is-IS" sz="2800" dirty="0" smtClean="0"/>
              <a:t>Erfitt fyrir aðra en þá sem búa á Evrópska efnahagssvæðinu að fá landvistarleyfi hér.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Lífsskilyrði</a:t>
            </a:r>
            <a:r>
              <a:rPr lang="en-US" sz="4100" dirty="0" smtClean="0"/>
              <a:t> (</a:t>
            </a:r>
            <a:r>
              <a:rPr lang="en-US" sz="4100" dirty="0" err="1" smtClean="0"/>
              <a:t>bls</a:t>
            </a:r>
            <a:r>
              <a:rPr lang="en-US" sz="4100" dirty="0" smtClean="0"/>
              <a:t>. 146-147)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2800" dirty="0" smtClean="0"/>
              <a:t>Talið er að um 60.000 Íslendingar séu búsettir erlendis, líklegast eru þeir þó töluvert fleiri.</a:t>
            </a:r>
            <a:endParaRPr lang="is-IS" sz="26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600" dirty="0" smtClean="0"/>
              <a:t> </a:t>
            </a:r>
            <a:r>
              <a:rPr lang="is-IS" sz="2800" dirty="0" smtClean="0"/>
              <a:t>Af Norðurlandabúum eru Danir fjölmennastir hér á landi.</a:t>
            </a:r>
            <a:endParaRPr lang="is-IS" sz="26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600" dirty="0" smtClean="0"/>
              <a:t> </a:t>
            </a:r>
            <a:r>
              <a:rPr lang="is-IS" sz="2800" dirty="0" smtClean="0"/>
              <a:t>Af Evrópska efnahagssvæðinu (utan Norður-landanna) eru Pólverjar og Litháar fjölmennastir hér.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Hvað</a:t>
            </a:r>
            <a:r>
              <a:rPr lang="en-US" sz="4100" dirty="0" smtClean="0"/>
              <a:t> </a:t>
            </a:r>
            <a:r>
              <a:rPr lang="en-US" sz="4100" dirty="0" err="1" smtClean="0"/>
              <a:t>er</a:t>
            </a:r>
            <a:r>
              <a:rPr lang="en-US" sz="4100" dirty="0" smtClean="0"/>
              <a:t> </a:t>
            </a:r>
            <a:r>
              <a:rPr lang="en-US" sz="4100" dirty="0" err="1" smtClean="0"/>
              <a:t>flóttamaður</a:t>
            </a:r>
            <a:r>
              <a:rPr lang="en-US" sz="4100" dirty="0" smtClean="0"/>
              <a:t>? (</a:t>
            </a:r>
            <a:r>
              <a:rPr lang="en-US" sz="4100" dirty="0" err="1" smtClean="0"/>
              <a:t>bls</a:t>
            </a:r>
            <a:r>
              <a:rPr lang="en-US" sz="4100" dirty="0" smtClean="0"/>
              <a:t>. 147)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2800" dirty="0" smtClean="0"/>
              <a:t>Af þeim sem flytjast hingað hefur orðið mikil fjölgun af hælisleitendum og flóttafólki.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Flóttamaður: Sá sem hefur yfirgefið heimaland sitt og á ekki afturkvæmt af ótta við ofsóknir vegna kynþáttar, trúarbragða, þjóðernis, stjórnmálaskoðana eða annars.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Hvað</a:t>
            </a:r>
            <a:r>
              <a:rPr lang="en-US" sz="4100" dirty="0" smtClean="0"/>
              <a:t> </a:t>
            </a:r>
            <a:r>
              <a:rPr lang="en-US" sz="4100" dirty="0" err="1" smtClean="0"/>
              <a:t>er</a:t>
            </a:r>
            <a:r>
              <a:rPr lang="en-US" sz="4100" dirty="0" smtClean="0"/>
              <a:t> </a:t>
            </a:r>
            <a:r>
              <a:rPr lang="en-US" sz="4100" dirty="0" err="1" smtClean="0"/>
              <a:t>flóttamaður</a:t>
            </a:r>
            <a:r>
              <a:rPr lang="en-US" sz="4100" dirty="0" smtClean="0"/>
              <a:t>? (</a:t>
            </a:r>
            <a:r>
              <a:rPr lang="en-US" sz="4100" dirty="0" err="1" smtClean="0"/>
              <a:t>bls</a:t>
            </a:r>
            <a:r>
              <a:rPr lang="en-US" sz="4100" dirty="0" smtClean="0"/>
              <a:t>. 147)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2800" dirty="0" smtClean="0"/>
              <a:t>Þrjár lausnir á vanda og aðstæðum flóttafólks: </a:t>
            </a:r>
          </a:p>
          <a:p>
            <a:pPr marL="514350" lvl="1" indent="-514350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+mj-lt"/>
              <a:buAutoNum type="arabicPeriod"/>
            </a:pPr>
            <a:r>
              <a:rPr lang="is-IS" sz="2400" dirty="0" smtClean="0"/>
              <a:t>Flóttafólki er snúið til baka til heimalandsins þegar aðstæður þar hafa batnað.</a:t>
            </a:r>
          </a:p>
          <a:p>
            <a:pPr marL="514350" lvl="1" indent="-514350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+mj-lt"/>
              <a:buAutoNum type="arabicPeriod"/>
            </a:pPr>
            <a:r>
              <a:rPr lang="is-IS" sz="2400" dirty="0" smtClean="0"/>
              <a:t>Flóttafólkið nái að aðlagast í dvalar-/hælislandi.</a:t>
            </a:r>
          </a:p>
          <a:p>
            <a:pPr marL="514350" lvl="1" indent="-514350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+mj-lt"/>
              <a:buAutoNum type="arabicPeriod"/>
            </a:pPr>
            <a:r>
              <a:rPr lang="is-IS" sz="2400" dirty="0" smtClean="0"/>
              <a:t>Flóttafólkið flyst til svokallaðs þriðja lands þegar hvorki eru möguleikar á að flytja til upprunalandsins né möguleikar á að setjast að í dvalarlandi að mati Flóttamannastofnunar Sameinuðu þjóðanna.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Hvað</a:t>
            </a:r>
            <a:r>
              <a:rPr lang="en-US" sz="4100" dirty="0" smtClean="0"/>
              <a:t> </a:t>
            </a:r>
            <a:r>
              <a:rPr lang="en-US" sz="4100" dirty="0" err="1" smtClean="0"/>
              <a:t>er</a:t>
            </a:r>
            <a:r>
              <a:rPr lang="en-US" sz="4100" dirty="0" smtClean="0"/>
              <a:t> </a:t>
            </a:r>
            <a:r>
              <a:rPr lang="en-US" sz="4100" dirty="0" err="1" smtClean="0"/>
              <a:t>flóttamaður</a:t>
            </a:r>
            <a:r>
              <a:rPr lang="en-US" sz="4100" dirty="0" smtClean="0"/>
              <a:t>? (</a:t>
            </a:r>
            <a:r>
              <a:rPr lang="en-US" sz="4100" dirty="0" err="1" smtClean="0"/>
              <a:t>bls</a:t>
            </a:r>
            <a:r>
              <a:rPr lang="en-US" sz="4100" dirty="0" smtClean="0"/>
              <a:t>. 147)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Flestir flóttamenn sem hingað koma falla undir lið þrjú (glæran hér á undan).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Flóttamannastofnun Sameinuðu þjóðanna hefur leitað til Íslands og beðið um að hér sé tekið á móti flóttafólki í þessum aðstæðum (lið þrjú).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Hvað</a:t>
            </a:r>
            <a:r>
              <a:rPr lang="en-US" sz="4100" dirty="0" smtClean="0"/>
              <a:t> </a:t>
            </a:r>
            <a:r>
              <a:rPr lang="en-US" sz="4100" dirty="0" err="1" smtClean="0"/>
              <a:t>er</a:t>
            </a:r>
            <a:r>
              <a:rPr lang="en-US" sz="4100" dirty="0" smtClean="0"/>
              <a:t> </a:t>
            </a:r>
            <a:r>
              <a:rPr lang="en-US" sz="4100" dirty="0" err="1" smtClean="0"/>
              <a:t>flóttamaður</a:t>
            </a:r>
            <a:r>
              <a:rPr lang="en-US" sz="4100" dirty="0" smtClean="0"/>
              <a:t>? (</a:t>
            </a:r>
            <a:r>
              <a:rPr lang="en-US" sz="4100" dirty="0" err="1" smtClean="0"/>
              <a:t>bls</a:t>
            </a:r>
            <a:r>
              <a:rPr lang="en-US" sz="4100" dirty="0" smtClean="0"/>
              <a:t>. 147)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600" dirty="0" smtClean="0"/>
              <a:t> Þegar flóttamaður sækir um hæli í einhverju landi er hann skilgreindur sem hælisleitandi á meðan stjórnvöld athuga hvort hann telst flóttamaður.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600" dirty="0" smtClean="0"/>
              <a:t> Ef hælisleitandi telst ekki flóttamaður geta yfirvöld annaðhvort sent hann úr landi eða veitt honum dvalarleyfi af mannúðarástæðum eða öðrum ástæðum.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600" dirty="0" smtClean="0"/>
              <a:t> Flóttafólk hefur ýmis réttindi umfram þá sem fá dvalarleyfi af mannúðarástæðum hér á landi.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Flóttafólk</a:t>
            </a:r>
            <a:r>
              <a:rPr lang="en-US" sz="4100" dirty="0" smtClean="0"/>
              <a:t> á </a:t>
            </a:r>
            <a:r>
              <a:rPr lang="en-US" sz="4100" dirty="0" err="1" smtClean="0"/>
              <a:t>Íslandi</a:t>
            </a:r>
            <a:r>
              <a:rPr lang="en-US" sz="4100" dirty="0" smtClean="0"/>
              <a:t> (</a:t>
            </a:r>
            <a:r>
              <a:rPr lang="en-US" sz="4100" dirty="0" err="1" smtClean="0"/>
              <a:t>bls</a:t>
            </a:r>
            <a:r>
              <a:rPr lang="en-US" sz="4100" dirty="0" smtClean="0"/>
              <a:t>. 148)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600" dirty="0" smtClean="0"/>
              <a:t> </a:t>
            </a:r>
            <a:r>
              <a:rPr lang="is-IS" sz="2800" dirty="0" smtClean="0"/>
              <a:t>Stjórnvöld hér hafa veitt flóttafólki móttöku í samvinnu við Flóttamannastofnun Sameinuðu þjóðanna, sveitarfélög í landinu og Rauða krossinn frá árinu 1956.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Rauði krossinn heldur utan um og undirbýr stuðningsfjölskyldur. Hann aðstoðar stjórnvöld við val á flóttafólkinu og veitir því margs konar stuðning, þar á meðal sálrænan.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Hvað</a:t>
            </a:r>
            <a:r>
              <a:rPr lang="en-US" sz="4100" dirty="0" smtClean="0"/>
              <a:t> </a:t>
            </a:r>
            <a:r>
              <a:rPr lang="en-US" sz="4100" dirty="0" err="1" smtClean="0"/>
              <a:t>er</a:t>
            </a:r>
            <a:r>
              <a:rPr lang="en-US" sz="4100" dirty="0" smtClean="0"/>
              <a:t> </a:t>
            </a:r>
            <a:r>
              <a:rPr lang="en-US" sz="4100" dirty="0" err="1" smtClean="0"/>
              <a:t>að</a:t>
            </a:r>
            <a:r>
              <a:rPr lang="en-US" sz="4100" dirty="0" smtClean="0"/>
              <a:t> </a:t>
            </a:r>
            <a:r>
              <a:rPr lang="en-US" sz="4100" dirty="0" err="1" smtClean="0"/>
              <a:t>vera</a:t>
            </a:r>
            <a:r>
              <a:rPr lang="en-US" sz="4100" dirty="0" smtClean="0"/>
              <a:t> </a:t>
            </a:r>
            <a:r>
              <a:rPr lang="en-US" sz="4100" dirty="0" err="1" smtClean="0"/>
              <a:t>Íslendingur</a:t>
            </a:r>
            <a:r>
              <a:rPr lang="en-US" sz="4100" dirty="0" smtClean="0"/>
              <a:t>?</a:t>
            </a:r>
            <a:br>
              <a:rPr lang="en-US" sz="4100" dirty="0" smtClean="0"/>
            </a:br>
            <a:r>
              <a:rPr lang="en-US" sz="4100" dirty="0" smtClean="0"/>
              <a:t>(</a:t>
            </a:r>
            <a:r>
              <a:rPr lang="en-US" sz="4100" dirty="0" err="1" smtClean="0"/>
              <a:t>bls</a:t>
            </a:r>
            <a:r>
              <a:rPr lang="en-US" sz="4100" dirty="0" smtClean="0"/>
              <a:t>. 142)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Hver eru helstu einkenni lands og þjóðar?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Náttúra landsins hefur haft sitt að segja við mótun þjóðarsálarinnar.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Golfstraumurinn gerir landið byggilegt – hægt að stunda hér landbúnað.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Hælisleitendur</a:t>
            </a:r>
            <a:r>
              <a:rPr lang="en-US" sz="4100" dirty="0" smtClean="0"/>
              <a:t> (</a:t>
            </a:r>
            <a:r>
              <a:rPr lang="en-US" sz="4100" dirty="0" err="1" smtClean="0"/>
              <a:t>bls</a:t>
            </a:r>
            <a:r>
              <a:rPr lang="en-US" sz="4100" dirty="0" smtClean="0"/>
              <a:t>. 149)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600" dirty="0" smtClean="0"/>
              <a:t> </a:t>
            </a:r>
            <a:r>
              <a:rPr lang="is-IS" sz="2800" dirty="0" smtClean="0"/>
              <a:t>Hælisumsókn einstaklinga er oftast lögð fram hjá lögregluembætti. Umsækjandi þarf að gera grein fyrir ferðalagi sínu til landsins og ástæðu þess að hann leitar hælis.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Stjórnvöldum hér er bannað að hafa samband við yfirvöld í heimalandi hælisleitanda til að ganga úr skugga um að vitnisburður hans eigi við rök að styðjast því það getur stefnt fjölskyldu hans í voða.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Hælisleitendur</a:t>
            </a:r>
            <a:r>
              <a:rPr lang="en-US" sz="4100" dirty="0" smtClean="0"/>
              <a:t> (</a:t>
            </a:r>
            <a:r>
              <a:rPr lang="en-US" sz="4100" dirty="0" err="1" smtClean="0"/>
              <a:t>bls</a:t>
            </a:r>
            <a:r>
              <a:rPr lang="en-US" sz="4100" dirty="0" smtClean="0"/>
              <a:t>. 149)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b="1" dirty="0" smtClean="0"/>
              <a:t> Dyflinar-reglugerðin (2003)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Á að koma í veg fyrir að flóttafólk sæki um hæli í mörgum löndum. Fyrsta umsókn um hæli gildir.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Ef hælisleitandi hefur ekki sótt um hæli í öðru aðildarríki Dyflinar-reglugerðarinnar og Útlendingastofnun telur umsóknina vel rökstudda er hún tekin til meðferðar.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Hælisleitendur</a:t>
            </a:r>
            <a:r>
              <a:rPr lang="en-US" sz="4100" dirty="0" smtClean="0"/>
              <a:t> (</a:t>
            </a:r>
            <a:r>
              <a:rPr lang="en-US" sz="4100" dirty="0" err="1" smtClean="0"/>
              <a:t>bls</a:t>
            </a:r>
            <a:r>
              <a:rPr lang="en-US" sz="4100" dirty="0" smtClean="0"/>
              <a:t>. 150)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b="1" dirty="0" smtClean="0"/>
              <a:t> Dyflinar-reglugerðin (2003)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Reglugerðin gefur stjórnvöldum hér kost á að senda hælisleitendur aftur til landa þar sem þeir höfðu áður lagt fram umsókn án þess að taka mál þeirra hér á landi til meðferðar.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Reglugerðin dregur talsvert úr straumi flóttamanna hingað. Um 30-40% hælisleitenda eru því sendir burt á grundvelli reglugerðarinnar.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Ung</a:t>
            </a:r>
            <a:r>
              <a:rPr lang="en-US" sz="4100" dirty="0" smtClean="0"/>
              <a:t> </a:t>
            </a:r>
            <a:r>
              <a:rPr lang="en-US" sz="4100" dirty="0" err="1" smtClean="0"/>
              <a:t>eða</a:t>
            </a:r>
            <a:r>
              <a:rPr lang="en-US" sz="4100" dirty="0" smtClean="0"/>
              <a:t> </a:t>
            </a:r>
            <a:r>
              <a:rPr lang="en-US" sz="4100" dirty="0" err="1" smtClean="0"/>
              <a:t>gömul</a:t>
            </a:r>
            <a:r>
              <a:rPr lang="en-US" sz="4100" dirty="0" smtClean="0"/>
              <a:t> </a:t>
            </a:r>
            <a:r>
              <a:rPr lang="en-US" sz="4100" dirty="0" err="1" smtClean="0"/>
              <a:t>þjóð</a:t>
            </a:r>
            <a:r>
              <a:rPr lang="en-US" sz="4100" dirty="0" smtClean="0"/>
              <a:t>? (</a:t>
            </a:r>
            <a:r>
              <a:rPr lang="en-US" sz="4100" dirty="0" err="1" smtClean="0"/>
              <a:t>bls</a:t>
            </a:r>
            <a:r>
              <a:rPr lang="en-US" sz="4100" dirty="0" smtClean="0"/>
              <a:t>. 150)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b="1" dirty="0" smtClean="0"/>
              <a:t> </a:t>
            </a:r>
            <a:r>
              <a:rPr lang="is-IS" sz="3000" dirty="0" smtClean="0"/>
              <a:t>Íslendingar eru ung þjóð með mikið þjóðar-stolt – baráttan fyrir sjálfstæði landsins var löng og ströng og þjóðin lifði af mörg harðæri og náttúruhamfarir.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dirty="0" smtClean="0"/>
              <a:t> Íslendingar eru gömul þjóð – saga hennar er yfir 1100 ára gömul og þjóðin sem stofnaði íslenska lýðveldið árið 1944 er sú sama og hóf landnám hér um 930.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Eru</a:t>
            </a:r>
            <a:r>
              <a:rPr lang="en-US" sz="4300" dirty="0" smtClean="0"/>
              <a:t> </a:t>
            </a:r>
            <a:r>
              <a:rPr lang="en-US" sz="4300" dirty="0" err="1" smtClean="0"/>
              <a:t>allir</a:t>
            </a:r>
            <a:r>
              <a:rPr lang="en-US" sz="4300" dirty="0" smtClean="0"/>
              <a:t> </a:t>
            </a:r>
            <a:r>
              <a:rPr lang="en-US" sz="4300" dirty="0" err="1" smtClean="0"/>
              <a:t>Íslendingar</a:t>
            </a:r>
            <a:r>
              <a:rPr lang="en-US" sz="4300" dirty="0" smtClean="0"/>
              <a:t> </a:t>
            </a:r>
            <a:r>
              <a:rPr lang="en-US" sz="4300" dirty="0" err="1" smtClean="0"/>
              <a:t>eins</a:t>
            </a:r>
            <a:r>
              <a:rPr lang="en-US" sz="4300" dirty="0" smtClean="0"/>
              <a:t>?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151)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b="1" dirty="0" smtClean="0"/>
              <a:t> </a:t>
            </a:r>
            <a:r>
              <a:rPr lang="is-IS" sz="3200" dirty="0" smtClean="0"/>
              <a:t>Er eitthvað til sem er dæmigert fyrir Íslend-inga og íslenskt samfélag?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Fólk hefur margar sameiginlegar hugmyndir um land og þjóð og sömu skoðanir eru almennt útbreiddar meðal landsmanna.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Skoðaðu aftur upptalninguna á bls. 142 og 143. Ertu sammála því sem þar kemur fram?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Eru</a:t>
            </a:r>
            <a:r>
              <a:rPr lang="en-US" sz="4300" dirty="0" smtClean="0"/>
              <a:t> </a:t>
            </a:r>
            <a:r>
              <a:rPr lang="en-US" sz="4300" dirty="0" err="1" smtClean="0"/>
              <a:t>allir</a:t>
            </a:r>
            <a:r>
              <a:rPr lang="en-US" sz="4300" dirty="0" smtClean="0"/>
              <a:t> </a:t>
            </a:r>
            <a:r>
              <a:rPr lang="en-US" sz="4300" dirty="0" err="1" smtClean="0"/>
              <a:t>Íslendingar</a:t>
            </a:r>
            <a:r>
              <a:rPr lang="en-US" sz="4300" dirty="0" smtClean="0"/>
              <a:t> </a:t>
            </a:r>
            <a:r>
              <a:rPr lang="en-US" sz="4300" dirty="0" err="1" smtClean="0"/>
              <a:t>eins</a:t>
            </a:r>
            <a:r>
              <a:rPr lang="en-US" sz="4300" dirty="0" smtClean="0"/>
              <a:t>?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151)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b="1" dirty="0" smtClean="0"/>
              <a:t> </a:t>
            </a:r>
            <a:r>
              <a:rPr lang="is-IS" sz="3200" dirty="0" smtClean="0"/>
              <a:t>Hvaðan koma hugmyndirnar um hvernig Íslendingar eru?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Stjórnvöld eiga sinn þátt í að dreifa mörgum þeirra hugmynda sem þjóðin hefur um sjálfa sig, ekki hvað minnst í skólakerfinu. Hugmyndirnar, hvort sem þær eru sannar eða ekki, ýta undir samkennd meðal landsmanna.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Eru</a:t>
            </a:r>
            <a:r>
              <a:rPr lang="en-US" sz="4300" dirty="0" smtClean="0"/>
              <a:t> </a:t>
            </a:r>
            <a:r>
              <a:rPr lang="en-US" sz="4300" dirty="0" err="1" smtClean="0"/>
              <a:t>allir</a:t>
            </a:r>
            <a:r>
              <a:rPr lang="en-US" sz="4300" dirty="0" smtClean="0"/>
              <a:t> </a:t>
            </a:r>
            <a:r>
              <a:rPr lang="en-US" sz="4300" dirty="0" err="1" smtClean="0"/>
              <a:t>Íslendingar</a:t>
            </a:r>
            <a:r>
              <a:rPr lang="en-US" sz="4300" dirty="0" smtClean="0"/>
              <a:t> </a:t>
            </a:r>
            <a:r>
              <a:rPr lang="en-US" sz="4300" dirty="0" err="1" smtClean="0"/>
              <a:t>eins</a:t>
            </a:r>
            <a:r>
              <a:rPr lang="en-US" sz="4300" dirty="0" smtClean="0"/>
              <a:t>?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151)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b="1" dirty="0" smtClean="0"/>
              <a:t> </a:t>
            </a:r>
            <a:r>
              <a:rPr lang="is-IS" sz="3200" dirty="0" smtClean="0"/>
              <a:t>Eru Íslendingar einsleit þjóð?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Einsleit þýðir að íbúarnir eru allir meira eða minna eins.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Við erum ef til vill ekki eins einsleit og við höldum, meðal annars vegna þess að innflytjendur setja svip sinn á mannlífið.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Eru</a:t>
            </a:r>
            <a:r>
              <a:rPr lang="en-US" sz="4300" dirty="0" smtClean="0"/>
              <a:t> </a:t>
            </a:r>
            <a:r>
              <a:rPr lang="en-US" sz="4300" dirty="0" err="1" smtClean="0"/>
              <a:t>allir</a:t>
            </a:r>
            <a:r>
              <a:rPr lang="en-US" sz="4300" dirty="0" smtClean="0"/>
              <a:t> </a:t>
            </a:r>
            <a:r>
              <a:rPr lang="en-US" sz="4300" dirty="0" err="1" smtClean="0"/>
              <a:t>Íslendingar</a:t>
            </a:r>
            <a:r>
              <a:rPr lang="en-US" sz="4300" dirty="0" smtClean="0"/>
              <a:t> </a:t>
            </a:r>
            <a:r>
              <a:rPr lang="en-US" sz="4300" dirty="0" err="1" smtClean="0"/>
              <a:t>eins</a:t>
            </a:r>
            <a:r>
              <a:rPr lang="en-US" sz="4300" dirty="0" smtClean="0"/>
              <a:t>?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152)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b="1" dirty="0" smtClean="0"/>
              <a:t> </a:t>
            </a:r>
            <a:r>
              <a:rPr lang="is-IS" sz="3200" dirty="0" smtClean="0"/>
              <a:t>Rök fyrir að Íslendingar séu einsleit þjóð: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Flestir Íslendingar hafa sameiginlega trú og svipaðar trúarskoðanir.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Íslendingar tala sama tungumálið og hér eru ekki mállýskur sem torvelda skilning.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Íslendingar hafa allir ákveðin réttindi og skyldur gagnvart ríkinu.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Eru</a:t>
            </a:r>
            <a:r>
              <a:rPr lang="en-US" sz="4300" dirty="0" smtClean="0"/>
              <a:t> </a:t>
            </a:r>
            <a:r>
              <a:rPr lang="en-US" sz="4300" dirty="0" err="1" smtClean="0"/>
              <a:t>allir</a:t>
            </a:r>
            <a:r>
              <a:rPr lang="en-US" sz="4300" dirty="0" smtClean="0"/>
              <a:t> </a:t>
            </a:r>
            <a:r>
              <a:rPr lang="en-US" sz="4300" dirty="0" err="1" smtClean="0"/>
              <a:t>Íslendingar</a:t>
            </a:r>
            <a:r>
              <a:rPr lang="en-US" sz="4300" dirty="0" smtClean="0"/>
              <a:t> </a:t>
            </a:r>
            <a:r>
              <a:rPr lang="en-US" sz="4300" dirty="0" err="1" smtClean="0"/>
              <a:t>eins</a:t>
            </a:r>
            <a:r>
              <a:rPr lang="en-US" sz="4300" dirty="0" smtClean="0"/>
              <a:t>?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152)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b="1" dirty="0" smtClean="0"/>
              <a:t> </a:t>
            </a:r>
            <a:r>
              <a:rPr lang="is-IS" sz="3200" dirty="0" smtClean="0"/>
              <a:t>Rök fyrir að Íslendingar séu einsleit þjóð: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Í skólanum lærum við nánast það sama, óháð búsetu, svo sem um sjálfstæðisbaráttuna.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Íslendingar hafa sameiginlegt stjórnarfar og fjölmiðlar eru líka sameiginlegir.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Eru</a:t>
            </a:r>
            <a:r>
              <a:rPr lang="en-US" sz="4300" dirty="0" smtClean="0"/>
              <a:t> </a:t>
            </a:r>
            <a:r>
              <a:rPr lang="en-US" sz="4300" dirty="0" err="1" smtClean="0"/>
              <a:t>allir</a:t>
            </a:r>
            <a:r>
              <a:rPr lang="en-US" sz="4300" dirty="0" smtClean="0"/>
              <a:t> </a:t>
            </a:r>
            <a:r>
              <a:rPr lang="en-US" sz="4300" dirty="0" err="1" smtClean="0"/>
              <a:t>Íslendingar</a:t>
            </a:r>
            <a:r>
              <a:rPr lang="en-US" sz="4300" dirty="0" smtClean="0"/>
              <a:t> </a:t>
            </a:r>
            <a:r>
              <a:rPr lang="en-US" sz="4300" dirty="0" err="1" smtClean="0"/>
              <a:t>eins</a:t>
            </a:r>
            <a:r>
              <a:rPr lang="en-US" sz="4300" dirty="0" smtClean="0"/>
              <a:t>?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152)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b="1" dirty="0" smtClean="0"/>
              <a:t> </a:t>
            </a:r>
            <a:r>
              <a:rPr lang="is-IS" sz="3200" dirty="0" smtClean="0"/>
              <a:t>Rök gegn því að við séum einsleit þjóð: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Í mörgum hitamálum hafa Íslendingar verið mjög ósammála og skipst í tvær fylkingar, svo sem út af virkjunarmálum.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Eftir að einokun Ríkisútvarpsins var rofin árið 1986 hafa verið starfræktar fjölmargar útvarps- og sjónvarpsstöðvar hér á landi.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Hvað</a:t>
            </a:r>
            <a:r>
              <a:rPr lang="en-US" sz="4100" dirty="0" smtClean="0"/>
              <a:t> </a:t>
            </a:r>
            <a:r>
              <a:rPr lang="en-US" sz="4100" dirty="0" err="1" smtClean="0"/>
              <a:t>er</a:t>
            </a:r>
            <a:r>
              <a:rPr lang="en-US" sz="4100" dirty="0" smtClean="0"/>
              <a:t> </a:t>
            </a:r>
            <a:r>
              <a:rPr lang="en-US" sz="4100" dirty="0" err="1" smtClean="0"/>
              <a:t>að</a:t>
            </a:r>
            <a:r>
              <a:rPr lang="en-US" sz="4100" dirty="0" smtClean="0"/>
              <a:t> </a:t>
            </a:r>
            <a:r>
              <a:rPr lang="en-US" sz="4100" dirty="0" err="1" smtClean="0"/>
              <a:t>vera</a:t>
            </a:r>
            <a:r>
              <a:rPr lang="en-US" sz="4100" dirty="0" smtClean="0"/>
              <a:t> </a:t>
            </a:r>
            <a:r>
              <a:rPr lang="en-US" sz="4100" dirty="0" err="1" smtClean="0"/>
              <a:t>Íslendingur</a:t>
            </a:r>
            <a:r>
              <a:rPr lang="en-US" sz="4100" dirty="0" smtClean="0"/>
              <a:t>?</a:t>
            </a:r>
            <a:br>
              <a:rPr lang="en-US" sz="4100" dirty="0" smtClean="0"/>
            </a:br>
            <a:r>
              <a:rPr lang="en-US" sz="4100" dirty="0" smtClean="0"/>
              <a:t>(</a:t>
            </a:r>
            <a:r>
              <a:rPr lang="en-US" sz="4100" dirty="0" err="1" smtClean="0"/>
              <a:t>bls</a:t>
            </a:r>
            <a:r>
              <a:rPr lang="en-US" sz="4100" dirty="0" smtClean="0"/>
              <a:t>. 143)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Veðurfar hefur mikið að segja fyrir búsetu manna og lífsstíl, það mótar sjálfsmynd og þjóðareinkenni.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Í norrænni goðafræði var Valhöll (himnaríki) lýst sem hlýjum og notalegum stað þar sem eldar brunnu stöðugt, en Hel (helvíti) var ískalt. Í heitari löndum var þessu öfugt farið.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Eru</a:t>
            </a:r>
            <a:r>
              <a:rPr lang="en-US" sz="4300" dirty="0" smtClean="0"/>
              <a:t> </a:t>
            </a:r>
            <a:r>
              <a:rPr lang="en-US" sz="4300" dirty="0" err="1" smtClean="0"/>
              <a:t>allir</a:t>
            </a:r>
            <a:r>
              <a:rPr lang="en-US" sz="4300" dirty="0" smtClean="0"/>
              <a:t> </a:t>
            </a:r>
            <a:r>
              <a:rPr lang="en-US" sz="4300" dirty="0" err="1" smtClean="0"/>
              <a:t>Íslendingar</a:t>
            </a:r>
            <a:r>
              <a:rPr lang="en-US" sz="4300" dirty="0" smtClean="0"/>
              <a:t> </a:t>
            </a:r>
            <a:r>
              <a:rPr lang="en-US" sz="4300" dirty="0" err="1" smtClean="0"/>
              <a:t>eins</a:t>
            </a:r>
            <a:r>
              <a:rPr lang="en-US" sz="4300" dirty="0" smtClean="0"/>
              <a:t>?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152)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b="1" dirty="0" smtClean="0"/>
              <a:t> </a:t>
            </a:r>
            <a:r>
              <a:rPr lang="is-IS" sz="3200" dirty="0" smtClean="0"/>
              <a:t>Rök gegn því að við séum einsleit þjóð: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Lífshættir fara eftir því hvar fólk býr – í stórum þéttbýliskjörnum hafa íbúarnir svipaðan lífsstíl og þekkist í öðrum evrópskum þéttbýliskjörnum.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Mikill munur er á afbrotatíðni, eiturlyfjanotkun og öðrum félagslegum vandamálum í þéttbýli og dreifbýli.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Heimurinn</a:t>
            </a:r>
            <a:r>
              <a:rPr lang="en-US" sz="4100" dirty="0" smtClean="0"/>
              <a:t> </a:t>
            </a:r>
            <a:r>
              <a:rPr lang="en-US" sz="4100" dirty="0" err="1" smtClean="0"/>
              <a:t>minnkar</a:t>
            </a:r>
            <a:r>
              <a:rPr lang="en-US" sz="4100" dirty="0" smtClean="0"/>
              <a:t> (</a:t>
            </a:r>
            <a:r>
              <a:rPr lang="en-US" sz="4100" dirty="0" err="1" smtClean="0"/>
              <a:t>bls</a:t>
            </a:r>
            <a:r>
              <a:rPr lang="en-US" sz="4100" dirty="0" smtClean="0"/>
              <a:t>. 153)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b="1" dirty="0" smtClean="0"/>
              <a:t> </a:t>
            </a:r>
            <a:r>
              <a:rPr lang="is-IS" sz="3200" dirty="0" smtClean="0"/>
              <a:t>Um leið og við byrjum að alhæfa um hvernig Íslendingar eru þá erum við að búa til staðalmyndir af þeim.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Staðalmyndir</a:t>
            </a:r>
            <a:r>
              <a:rPr lang="is-IS" sz="3200" dirty="0" smtClean="0"/>
              <a:t>:</a:t>
            </a:r>
            <a:r>
              <a:rPr lang="is-IS" sz="3200" b="1" dirty="0" smtClean="0"/>
              <a:t> </a:t>
            </a:r>
            <a:r>
              <a:rPr lang="is-IS" sz="3200" dirty="0" smtClean="0"/>
              <a:t>einhæfar og oft fordómafullar lýsingar á hópum eða þjóðum.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endParaRPr lang="is-IS" sz="2800" dirty="0" smtClean="0"/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Heimurinn</a:t>
            </a:r>
            <a:r>
              <a:rPr lang="en-US" sz="4100" dirty="0" smtClean="0"/>
              <a:t> </a:t>
            </a:r>
            <a:r>
              <a:rPr lang="en-US" sz="4100" dirty="0" err="1" smtClean="0"/>
              <a:t>minnkar</a:t>
            </a:r>
            <a:r>
              <a:rPr lang="en-US" sz="4100" dirty="0" smtClean="0"/>
              <a:t> (</a:t>
            </a:r>
            <a:r>
              <a:rPr lang="en-US" sz="4100" dirty="0" err="1" smtClean="0"/>
              <a:t>bls</a:t>
            </a:r>
            <a:r>
              <a:rPr lang="en-US" sz="4100" dirty="0" smtClean="0"/>
              <a:t>. 153)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b="1" dirty="0" smtClean="0"/>
              <a:t> </a:t>
            </a:r>
            <a:r>
              <a:rPr lang="is-IS" sz="3200" dirty="0" smtClean="0"/>
              <a:t>Þrjár ástæður fyrir því að allir Íslendingar eru ekki eins:</a:t>
            </a:r>
          </a:p>
          <a:p>
            <a:pPr marL="514350" lvl="1" indent="-514350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+mj-lt"/>
              <a:buAutoNum type="arabicPeriod"/>
            </a:pPr>
            <a:r>
              <a:rPr lang="is-IS" sz="2600" dirty="0" smtClean="0"/>
              <a:t>Nær útilokað að afmarka íslenska menningu og lífshætti. Við höfum svipaðan lífsstíl og aðrir Evrópubúar.</a:t>
            </a:r>
          </a:p>
          <a:p>
            <a:pPr marL="514350" lvl="1" indent="-514350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+mj-lt"/>
              <a:buAutoNum type="arabicPeriod"/>
            </a:pPr>
            <a:r>
              <a:rPr lang="is-IS" sz="2600" dirty="0" smtClean="0"/>
              <a:t>Töluverður munur er á lífsstíl fólks eftir aldri, kyni og búsetu svo dæmi séu nefnd.</a:t>
            </a:r>
          </a:p>
          <a:p>
            <a:pPr marL="514350" lvl="1" indent="-514350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+mj-lt"/>
              <a:buAutoNum type="arabicPeriod"/>
            </a:pPr>
            <a:endParaRPr lang="is-IS" sz="3200" dirty="0" smtClean="0"/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Heimurinn</a:t>
            </a:r>
            <a:r>
              <a:rPr lang="en-US" sz="4100" dirty="0" smtClean="0"/>
              <a:t> </a:t>
            </a:r>
            <a:r>
              <a:rPr lang="en-US" sz="4100" dirty="0" err="1" smtClean="0"/>
              <a:t>minnkar</a:t>
            </a:r>
            <a:r>
              <a:rPr lang="en-US" sz="4100" dirty="0" smtClean="0"/>
              <a:t> (</a:t>
            </a:r>
            <a:r>
              <a:rPr lang="en-US" sz="4100" dirty="0" err="1" smtClean="0"/>
              <a:t>bls</a:t>
            </a:r>
            <a:r>
              <a:rPr lang="en-US" sz="4100" dirty="0" smtClean="0"/>
              <a:t>. 153)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b="1" dirty="0" smtClean="0"/>
              <a:t> </a:t>
            </a:r>
            <a:r>
              <a:rPr lang="is-IS" sz="3200" dirty="0" smtClean="0"/>
              <a:t>Þrjár ástæður fyrir því að allir Íslendingar eru ekki eins:</a:t>
            </a:r>
          </a:p>
          <a:p>
            <a:pPr marL="514350" lvl="1" indent="-514350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AutoNum type="arabicPeriod" startAt="3"/>
            </a:pPr>
            <a:r>
              <a:rPr lang="is-IS" sz="2600" dirty="0" smtClean="0"/>
              <a:t>Menning er síbreytileg. Það sem þér fannst flott í fyrra er hallærislegt nú.</a:t>
            </a:r>
          </a:p>
          <a:p>
            <a:pPr marL="514350" lvl="1" indent="-514350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Breytingar sem hafa átt sér stað í íslenskri menningu síðustu áratugina tengjast ekki síst aukinni alþjóðavæðingu.</a:t>
            </a:r>
            <a:endParaRPr lang="is-IS" sz="2600" dirty="0" smtClean="0"/>
          </a:p>
          <a:p>
            <a:pPr marL="514350" lvl="1" indent="-514350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</a:pPr>
            <a:endParaRPr lang="is-IS" sz="3200" dirty="0" smtClean="0"/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Heimurinn</a:t>
            </a:r>
            <a:r>
              <a:rPr lang="en-US" sz="4100" dirty="0" smtClean="0"/>
              <a:t> </a:t>
            </a:r>
            <a:r>
              <a:rPr lang="en-US" sz="4100" dirty="0" err="1" smtClean="0"/>
              <a:t>minnkar</a:t>
            </a:r>
            <a:r>
              <a:rPr lang="en-US" sz="4100" dirty="0" smtClean="0"/>
              <a:t> (</a:t>
            </a:r>
            <a:r>
              <a:rPr lang="en-US" sz="4100" dirty="0" err="1" smtClean="0"/>
              <a:t>bls</a:t>
            </a:r>
            <a:r>
              <a:rPr lang="en-US" sz="4100" dirty="0" smtClean="0"/>
              <a:t>. 153)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b="1" dirty="0" smtClean="0"/>
              <a:t> </a:t>
            </a:r>
            <a:r>
              <a:rPr lang="is-IS" sz="3200" dirty="0" smtClean="0"/>
              <a:t>Alþjóðavæðingin gerir heiminn minni og hann minnkar stöðugt.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Philias Fogg ferðaðist umhverfis jörðina á 80 dögum sem þótti mikið afrek.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Þú getur komist til fjarlægustu heimsálfa á innan við sólarhring.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Heimurinn</a:t>
            </a:r>
            <a:r>
              <a:rPr lang="en-US" sz="4100" dirty="0" smtClean="0"/>
              <a:t> </a:t>
            </a:r>
            <a:r>
              <a:rPr lang="en-US" sz="4100" dirty="0" err="1" smtClean="0"/>
              <a:t>minnkar</a:t>
            </a:r>
            <a:r>
              <a:rPr lang="en-US" sz="4100" dirty="0" smtClean="0"/>
              <a:t> (</a:t>
            </a:r>
            <a:r>
              <a:rPr lang="en-US" sz="4100" dirty="0" err="1" smtClean="0"/>
              <a:t>bls</a:t>
            </a:r>
            <a:r>
              <a:rPr lang="en-US" sz="4100" dirty="0" smtClean="0"/>
              <a:t>. 154)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b="1" dirty="0" smtClean="0"/>
              <a:t> </a:t>
            </a:r>
            <a:r>
              <a:rPr lang="is-IS" sz="3200" dirty="0" smtClean="0"/>
              <a:t>Alþjóðleg fyrirtæki hafa sett upp útibú á Íslandi – í framtíðinni veistu ekki hvort vinnustaðurinn þinn verður innanlands eða í útlöndum.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Alþjóðleg samskipti hafa leitt til þess að það er sama hvert þú ferð, alls staðar getur þú keypt þér kók og hamborgara.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Kostir</a:t>
            </a:r>
            <a:r>
              <a:rPr lang="en-US" sz="4100" dirty="0" smtClean="0"/>
              <a:t> </a:t>
            </a:r>
            <a:r>
              <a:rPr lang="en-US" sz="4100" dirty="0" err="1" smtClean="0"/>
              <a:t>og</a:t>
            </a:r>
            <a:r>
              <a:rPr lang="en-US" sz="4100" dirty="0" smtClean="0"/>
              <a:t> </a:t>
            </a:r>
            <a:r>
              <a:rPr lang="en-US" sz="4100" dirty="0" err="1" smtClean="0"/>
              <a:t>gallar</a:t>
            </a:r>
            <a:r>
              <a:rPr lang="en-US" sz="4100" dirty="0" smtClean="0"/>
              <a:t>… (</a:t>
            </a:r>
            <a:r>
              <a:rPr lang="en-US" sz="4100" dirty="0" err="1" smtClean="0"/>
              <a:t>bls</a:t>
            </a:r>
            <a:r>
              <a:rPr lang="en-US" sz="4100" dirty="0" smtClean="0"/>
              <a:t>. 154)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b="1" dirty="0" smtClean="0"/>
              <a:t> </a:t>
            </a:r>
            <a:r>
              <a:rPr lang="is-IS" sz="3000" dirty="0" smtClean="0"/>
              <a:t>Aukin alþjóðavæðing getur ógnað menningu landsins og sérkennum Íslendinga. Við komumst ekki hjá því að verða fyrir áhrifum, t.d. vegna aukinna ferðalaga, kvikmynda og auglýsinga.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dirty="0" smtClean="0"/>
              <a:t> Alþjóðavæðing er af hinu góða því hún auðgar íslenska menningu og gerir okkur mögulegt að velja um mun fjölbreyttari lífsstíl.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Kostir</a:t>
            </a:r>
            <a:r>
              <a:rPr lang="en-US" sz="4100" dirty="0" smtClean="0"/>
              <a:t> </a:t>
            </a:r>
            <a:r>
              <a:rPr lang="en-US" sz="4100" dirty="0" err="1" smtClean="0"/>
              <a:t>og</a:t>
            </a:r>
            <a:r>
              <a:rPr lang="en-US" sz="4100" dirty="0" smtClean="0"/>
              <a:t> </a:t>
            </a:r>
            <a:r>
              <a:rPr lang="en-US" sz="4100" dirty="0" err="1" smtClean="0"/>
              <a:t>gallar</a:t>
            </a:r>
            <a:r>
              <a:rPr lang="en-US" sz="4100" dirty="0" smtClean="0"/>
              <a:t>… (</a:t>
            </a:r>
            <a:r>
              <a:rPr lang="en-US" sz="4100" dirty="0" err="1" smtClean="0"/>
              <a:t>bls</a:t>
            </a:r>
            <a:r>
              <a:rPr lang="en-US" sz="4100" dirty="0" smtClean="0"/>
              <a:t>. 154)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b="1" dirty="0" smtClean="0"/>
              <a:t> </a:t>
            </a:r>
            <a:r>
              <a:rPr lang="is-IS" sz="3200" dirty="0" smtClean="0"/>
              <a:t>Alls staðar hafa menn þessar sömu áhyggjur, það er hvort sérkenni menningar verði fyrir skaðlegum áhrifum utan frá.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Hvað er íslenskt og hvað ekki? Er íslenskara að hlusta á rímur en rokk, djass eða teknó?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Kostir</a:t>
            </a:r>
            <a:r>
              <a:rPr lang="en-US" sz="4100" dirty="0" smtClean="0"/>
              <a:t> </a:t>
            </a:r>
            <a:r>
              <a:rPr lang="en-US" sz="4100" dirty="0" err="1" smtClean="0"/>
              <a:t>og</a:t>
            </a:r>
            <a:r>
              <a:rPr lang="en-US" sz="4100" dirty="0" smtClean="0"/>
              <a:t> </a:t>
            </a:r>
            <a:r>
              <a:rPr lang="en-US" sz="4100" dirty="0" err="1" smtClean="0"/>
              <a:t>gallar</a:t>
            </a:r>
            <a:r>
              <a:rPr lang="en-US" sz="4100" dirty="0" smtClean="0"/>
              <a:t>… (</a:t>
            </a:r>
            <a:r>
              <a:rPr lang="en-US" sz="4100" dirty="0" err="1" smtClean="0"/>
              <a:t>bls</a:t>
            </a:r>
            <a:r>
              <a:rPr lang="en-US" sz="4100" dirty="0" smtClean="0"/>
              <a:t>. 155)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b="1" dirty="0" smtClean="0"/>
              <a:t> </a:t>
            </a:r>
            <a:r>
              <a:rPr lang="is-IS" sz="3200" dirty="0" smtClean="0"/>
              <a:t>Ef áhrif að utan virka hamlandi þá eru þau óheppileg.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Ef áhrif að utan virka örvandi á landsmenn, þannig að þeir hafi úr meiru að velja, þá eru þau til góðs.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Eru</a:t>
            </a:r>
            <a:r>
              <a:rPr lang="en-US" sz="4100" dirty="0" smtClean="0"/>
              <a:t> </a:t>
            </a:r>
            <a:r>
              <a:rPr lang="en-US" sz="4100" dirty="0" err="1" smtClean="0"/>
              <a:t>Íslendingar</a:t>
            </a:r>
            <a:r>
              <a:rPr lang="en-US" sz="4100" dirty="0" smtClean="0"/>
              <a:t>… (</a:t>
            </a:r>
            <a:r>
              <a:rPr lang="en-US" sz="4100" dirty="0" err="1" smtClean="0"/>
              <a:t>bls</a:t>
            </a:r>
            <a:r>
              <a:rPr lang="en-US" sz="4100" dirty="0" smtClean="0"/>
              <a:t>. 155)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b="1" dirty="0" smtClean="0"/>
              <a:t> </a:t>
            </a:r>
            <a:r>
              <a:rPr lang="is-IS" sz="3200" dirty="0" smtClean="0"/>
              <a:t>Eru Íslendingar sjálfum sér nógir?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Lítið til af hagnýtum jarðefnum (málmum). 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Notkun jarðvarma og rafmagnsframleiðsla er með því mesta sem þekkist.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Ein auðugustu fiskimið í heimi umhverfis landið.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Hvað</a:t>
            </a:r>
            <a:r>
              <a:rPr lang="en-US" sz="4100" dirty="0" smtClean="0"/>
              <a:t> </a:t>
            </a:r>
            <a:r>
              <a:rPr lang="en-US" sz="4100" dirty="0" err="1" smtClean="0"/>
              <a:t>er</a:t>
            </a:r>
            <a:r>
              <a:rPr lang="en-US" sz="4100" dirty="0" smtClean="0"/>
              <a:t> </a:t>
            </a:r>
            <a:r>
              <a:rPr lang="en-US" sz="4100" dirty="0" err="1" smtClean="0"/>
              <a:t>að</a:t>
            </a:r>
            <a:r>
              <a:rPr lang="en-US" sz="4100" dirty="0" smtClean="0"/>
              <a:t> </a:t>
            </a:r>
            <a:r>
              <a:rPr lang="en-US" sz="4100" dirty="0" err="1" smtClean="0"/>
              <a:t>vera</a:t>
            </a:r>
            <a:r>
              <a:rPr lang="en-US" sz="4100" dirty="0" smtClean="0"/>
              <a:t> </a:t>
            </a:r>
            <a:r>
              <a:rPr lang="en-US" sz="4100" dirty="0" err="1" smtClean="0"/>
              <a:t>Íslendingur</a:t>
            </a:r>
            <a:r>
              <a:rPr lang="en-US" sz="4100" dirty="0" smtClean="0"/>
              <a:t>?</a:t>
            </a:r>
            <a:br>
              <a:rPr lang="en-US" sz="4100" dirty="0" smtClean="0"/>
            </a:br>
            <a:r>
              <a:rPr lang="en-US" sz="4100" dirty="0" smtClean="0"/>
              <a:t>(</a:t>
            </a:r>
            <a:r>
              <a:rPr lang="en-US" sz="4100" dirty="0" err="1" smtClean="0"/>
              <a:t>bls</a:t>
            </a:r>
            <a:r>
              <a:rPr lang="en-US" sz="4100" dirty="0" smtClean="0"/>
              <a:t>. 144)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Ísland er í braut lægða á mörkum vestan-vindabeltis og kaldara lofts frá heimskauta-slóðum. Loftslag er því afar breytilegt og hefur mikil áhrif á allt samfélagið og líf fólks.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Á suðrænum slóðum eru veturnir oft hlýrri og þar getur fólk eytt frítíma sínum mestmegnis utandyra ólíkt því sem gerist hér á landi. 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Evrópusambandið</a:t>
            </a:r>
            <a:r>
              <a:rPr lang="en-US" sz="4100" dirty="0" smtClean="0"/>
              <a:t> (</a:t>
            </a:r>
            <a:r>
              <a:rPr lang="en-US" sz="4100" dirty="0" err="1" smtClean="0"/>
              <a:t>bls</a:t>
            </a:r>
            <a:r>
              <a:rPr lang="en-US" sz="4100" dirty="0" smtClean="0"/>
              <a:t>. 155)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b="1" dirty="0" smtClean="0"/>
              <a:t> </a:t>
            </a:r>
            <a:r>
              <a:rPr lang="is-IS" sz="3200" dirty="0" smtClean="0"/>
              <a:t>Evrópusambandið er samvinnustofnun Evrópuþjóða stofnað árið 1957.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Markmið sambandsins er að bæta lífskjör og skapa náin tengsl milli aðildarríkjanna með því að mynda sameiginlegan markað og samræma stefnu í efnahagsmálum.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Evrópusambandið</a:t>
            </a:r>
            <a:r>
              <a:rPr lang="en-US" sz="4100" dirty="0" smtClean="0"/>
              <a:t> – </a:t>
            </a:r>
            <a:r>
              <a:rPr lang="en-US" sz="4100" dirty="0" err="1" smtClean="0"/>
              <a:t>rök</a:t>
            </a:r>
            <a:r>
              <a:rPr lang="en-US" sz="4100" dirty="0" smtClean="0"/>
              <a:t> </a:t>
            </a:r>
            <a:r>
              <a:rPr lang="en-US" sz="4100" dirty="0" err="1" smtClean="0"/>
              <a:t>með</a:t>
            </a:r>
            <a:r>
              <a:rPr lang="en-US" sz="4100" dirty="0" smtClean="0"/>
              <a:t> (</a:t>
            </a:r>
            <a:r>
              <a:rPr lang="en-US" sz="4100" dirty="0" err="1" smtClean="0"/>
              <a:t>bls</a:t>
            </a:r>
            <a:r>
              <a:rPr lang="en-US" sz="4100" dirty="0" smtClean="0"/>
              <a:t>. 155)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b="1" dirty="0" smtClean="0"/>
              <a:t> </a:t>
            </a:r>
            <a:r>
              <a:rPr lang="is-IS" sz="2800" dirty="0" smtClean="0"/>
              <a:t>Með því að ganga ekki í Evrópusambandið hefur Ísland valið að einangra sig frá Evrópusamstarfi.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Við getum ekki tekið fullan þátt í lausn á sameiginlegum vandamálum með öðrum Evrópuþjóðum öðruvísi en að ganga í sambandið.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Flestar þjóðir í Evrópu meðlimir í sambandinu.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Evrópusambandið</a:t>
            </a:r>
            <a:r>
              <a:rPr lang="en-US" sz="4100" dirty="0" smtClean="0"/>
              <a:t> – </a:t>
            </a:r>
            <a:r>
              <a:rPr lang="en-US" sz="4100" dirty="0" err="1" smtClean="0"/>
              <a:t>rök</a:t>
            </a:r>
            <a:r>
              <a:rPr lang="en-US" sz="4100" dirty="0" smtClean="0"/>
              <a:t> </a:t>
            </a:r>
            <a:r>
              <a:rPr lang="en-US" sz="4100" dirty="0" err="1" smtClean="0"/>
              <a:t>með</a:t>
            </a:r>
            <a:r>
              <a:rPr lang="en-US" sz="4100" dirty="0" smtClean="0"/>
              <a:t> (</a:t>
            </a:r>
            <a:r>
              <a:rPr lang="en-US" sz="4100" dirty="0" err="1" smtClean="0"/>
              <a:t>bls</a:t>
            </a:r>
            <a:r>
              <a:rPr lang="en-US" sz="4100" dirty="0" smtClean="0"/>
              <a:t>. 155)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b="1" dirty="0" smtClean="0"/>
              <a:t> </a:t>
            </a:r>
            <a:r>
              <a:rPr lang="is-IS" sz="3200" dirty="0" smtClean="0"/>
              <a:t>Við getum haft áhrif á það sem sem við viljum innan sambandsins vegna þess að við erum meðlimir í Evrópska efnahagssvæðinu.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Til Evrópska efnahagssvæðisins teljast öll lönd Evrópusambandsins ásamt Íslandi, Noregi og Lichtenstein.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smtClean="0"/>
              <a:t>Í </a:t>
            </a:r>
            <a:r>
              <a:rPr lang="en-US" sz="4300" dirty="0" err="1" smtClean="0"/>
              <a:t>fréttum</a:t>
            </a:r>
            <a:r>
              <a:rPr lang="en-US" sz="4300" dirty="0" smtClean="0"/>
              <a:t> </a:t>
            </a:r>
            <a:r>
              <a:rPr lang="en-US" sz="4300" dirty="0" err="1" smtClean="0"/>
              <a:t>var</a:t>
            </a:r>
            <a:r>
              <a:rPr lang="en-US" sz="4300" dirty="0" smtClean="0"/>
              <a:t> </a:t>
            </a:r>
            <a:r>
              <a:rPr lang="en-US" sz="4300" dirty="0" err="1" smtClean="0"/>
              <a:t>þetta</a:t>
            </a:r>
            <a:r>
              <a:rPr lang="en-US" sz="4300" dirty="0" smtClean="0"/>
              <a:t> </a:t>
            </a:r>
            <a:r>
              <a:rPr lang="en-US" sz="4300" dirty="0" err="1" smtClean="0"/>
              <a:t>helst</a:t>
            </a:r>
            <a:r>
              <a:rPr lang="en-US" sz="4300" dirty="0" smtClean="0"/>
              <a:t/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157)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b="1" dirty="0" smtClean="0"/>
              <a:t> </a:t>
            </a:r>
            <a:r>
              <a:rPr lang="is-IS" sz="3200" dirty="0" smtClean="0"/>
              <a:t>Efnahagskreppa skall á Íslandi í október 2008 vegna hruns á alþjóðlegum fjármálamörkuðum.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Kom eins og þruma úr heiðskíru lofti – en átti sér þó langan aðdraganda.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Margir telja að kreppan hafi verið óumflýjanleg hvort sem heimskreppa hefði skollið á eða ekki.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smtClean="0"/>
              <a:t>Í </a:t>
            </a:r>
            <a:r>
              <a:rPr lang="en-US" sz="4300" dirty="0" err="1" smtClean="0"/>
              <a:t>fréttum</a:t>
            </a:r>
            <a:r>
              <a:rPr lang="en-US" sz="4300" dirty="0" smtClean="0"/>
              <a:t> </a:t>
            </a:r>
            <a:r>
              <a:rPr lang="en-US" sz="4300" dirty="0" err="1" smtClean="0"/>
              <a:t>var</a:t>
            </a:r>
            <a:r>
              <a:rPr lang="en-US" sz="4300" dirty="0" smtClean="0"/>
              <a:t> </a:t>
            </a:r>
            <a:r>
              <a:rPr lang="en-US" sz="4300" dirty="0" err="1" smtClean="0"/>
              <a:t>þetta</a:t>
            </a:r>
            <a:r>
              <a:rPr lang="en-US" sz="4300" dirty="0" smtClean="0"/>
              <a:t> </a:t>
            </a:r>
            <a:r>
              <a:rPr lang="en-US" sz="4300" dirty="0" err="1" smtClean="0"/>
              <a:t>helst</a:t>
            </a:r>
            <a:r>
              <a:rPr lang="en-US" sz="4300" dirty="0" smtClean="0"/>
              <a:t/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157)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b="1" dirty="0" smtClean="0"/>
              <a:t> </a:t>
            </a:r>
            <a:r>
              <a:rPr lang="is-IS" sz="2800" dirty="0" smtClean="0"/>
              <a:t>Í byrjun 20. aldar var landið meðal fátækustu þjóða í Evrópu.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Við upphaf 21. aldar var landið meðal ríkustu þjóða heims.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Flestir eru á því að Ísland sé enn og muni verða áfram í hópi ríkustu þjóða heims – hvað sem kreppunni líður.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smtClean="0"/>
              <a:t>Í </a:t>
            </a:r>
            <a:r>
              <a:rPr lang="en-US" sz="4300" dirty="0" err="1" smtClean="0"/>
              <a:t>fréttum</a:t>
            </a:r>
            <a:r>
              <a:rPr lang="en-US" sz="4300" dirty="0" smtClean="0"/>
              <a:t> </a:t>
            </a:r>
            <a:r>
              <a:rPr lang="en-US" sz="4300" dirty="0" err="1" smtClean="0"/>
              <a:t>var</a:t>
            </a:r>
            <a:r>
              <a:rPr lang="en-US" sz="4300" dirty="0" smtClean="0"/>
              <a:t> </a:t>
            </a:r>
            <a:r>
              <a:rPr lang="en-US" sz="4300" dirty="0" err="1" smtClean="0"/>
              <a:t>þetta</a:t>
            </a:r>
            <a:r>
              <a:rPr lang="en-US" sz="4300" dirty="0" smtClean="0"/>
              <a:t> </a:t>
            </a:r>
            <a:r>
              <a:rPr lang="en-US" sz="4300" dirty="0" err="1" smtClean="0"/>
              <a:t>helst</a:t>
            </a:r>
            <a:r>
              <a:rPr lang="en-US" sz="4300" dirty="0" smtClean="0"/>
              <a:t/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157)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b="1" dirty="0" smtClean="0"/>
              <a:t> </a:t>
            </a:r>
            <a:r>
              <a:rPr lang="is-IS" sz="3200" dirty="0" smtClean="0"/>
              <a:t>Margir hafa notað hugtakið hamfarir til að lýsa efnahagshruninu hér árið 2008.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Fjölmiðlar töluðu um </a:t>
            </a:r>
            <a:r>
              <a:rPr lang="is-IS" sz="3200" b="1" dirty="0" smtClean="0"/>
              <a:t>þjóðargjaldþrot</a:t>
            </a:r>
            <a:r>
              <a:rPr lang="is-IS" sz="3200" dirty="0" smtClean="0"/>
              <a:t> – en með því var átt við að ríkið gæti ekki staðið við skuldbindingar sínar.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smtClean="0"/>
              <a:t>Í </a:t>
            </a:r>
            <a:r>
              <a:rPr lang="en-US" sz="4300" dirty="0" err="1" smtClean="0"/>
              <a:t>fréttum</a:t>
            </a:r>
            <a:r>
              <a:rPr lang="en-US" sz="4300" dirty="0" smtClean="0"/>
              <a:t> </a:t>
            </a:r>
            <a:r>
              <a:rPr lang="en-US" sz="4300" dirty="0" err="1" smtClean="0"/>
              <a:t>var</a:t>
            </a:r>
            <a:r>
              <a:rPr lang="en-US" sz="4300" dirty="0" smtClean="0"/>
              <a:t> </a:t>
            </a:r>
            <a:r>
              <a:rPr lang="en-US" sz="4300" dirty="0" err="1" smtClean="0"/>
              <a:t>þetta</a:t>
            </a:r>
            <a:r>
              <a:rPr lang="en-US" sz="4300" dirty="0" smtClean="0"/>
              <a:t> </a:t>
            </a:r>
            <a:r>
              <a:rPr lang="en-US" sz="4300" dirty="0" err="1" smtClean="0"/>
              <a:t>helst</a:t>
            </a:r>
            <a:r>
              <a:rPr lang="en-US" sz="4300" dirty="0" smtClean="0"/>
              <a:t/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157)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b="1" dirty="0" smtClean="0"/>
              <a:t> </a:t>
            </a:r>
            <a:r>
              <a:rPr lang="is-IS" sz="2800" dirty="0" smtClean="0"/>
              <a:t>Þeir fjármunir sem íslenska ríkið verður að greiða vegna bankahrunsins lenda á skattborgurum þessa lands. Þessar greiðslur koma til með að rýra lífsgæði á Íslandi um einhvern tíma.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Margir setja spurningarmerki við hvort þjóðin eigi að greiða skuldir sem stofnað var til af íslenskum einkafyrirtækjum erlendis.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smtClean="0"/>
              <a:t>Í </a:t>
            </a:r>
            <a:r>
              <a:rPr lang="en-US" sz="4300" dirty="0" err="1" smtClean="0"/>
              <a:t>fréttum</a:t>
            </a:r>
            <a:r>
              <a:rPr lang="en-US" sz="4300" dirty="0" smtClean="0"/>
              <a:t> </a:t>
            </a:r>
            <a:r>
              <a:rPr lang="en-US" sz="4300" dirty="0" err="1" smtClean="0"/>
              <a:t>var</a:t>
            </a:r>
            <a:r>
              <a:rPr lang="en-US" sz="4300" dirty="0" smtClean="0"/>
              <a:t> </a:t>
            </a:r>
            <a:r>
              <a:rPr lang="en-US" sz="4300" dirty="0" err="1" smtClean="0"/>
              <a:t>þetta</a:t>
            </a:r>
            <a:r>
              <a:rPr lang="en-US" sz="4300" dirty="0" smtClean="0"/>
              <a:t> </a:t>
            </a:r>
            <a:r>
              <a:rPr lang="en-US" sz="4300" dirty="0" err="1" smtClean="0"/>
              <a:t>helst</a:t>
            </a:r>
            <a:r>
              <a:rPr lang="en-US" sz="4300" dirty="0" smtClean="0"/>
              <a:t/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157-158)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</a:t>
            </a:r>
            <a:r>
              <a:rPr lang="is-IS" sz="3200" dirty="0" smtClean="0"/>
              <a:t>Til eru ríki sem hafa neitað að borga skuldir sem stofnað var til. Dæmi: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Rússland eftir byltinguna árið 1917.</a:t>
            </a:r>
          </a:p>
          <a:p>
            <a:pPr marL="0" lvl="1">
              <a:spcBef>
                <a:spcPts val="12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Rússland 1998.</a:t>
            </a:r>
          </a:p>
          <a:p>
            <a:pPr marL="0" lvl="1">
              <a:spcBef>
                <a:spcPts val="12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Argentína 2001.</a:t>
            </a:r>
          </a:p>
          <a:p>
            <a:pPr marL="0" lvl="1">
              <a:spcBef>
                <a:spcPts val="12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Ekvador 2008.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Vanskil</a:t>
            </a:r>
            <a:r>
              <a:rPr lang="en-US" sz="4300" dirty="0" smtClean="0"/>
              <a:t> </a:t>
            </a:r>
            <a:r>
              <a:rPr lang="en-US" sz="4300" dirty="0" err="1" smtClean="0"/>
              <a:t>og</a:t>
            </a:r>
            <a:r>
              <a:rPr lang="en-US" sz="4300" dirty="0" smtClean="0"/>
              <a:t> </a:t>
            </a:r>
            <a:r>
              <a:rPr lang="en-US" sz="4300" dirty="0" err="1" smtClean="0"/>
              <a:t>virðing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158)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</a:t>
            </a:r>
            <a:r>
              <a:rPr lang="is-IS" sz="3200" dirty="0" smtClean="0"/>
              <a:t>Ríkissjóður getur ekki orðið gjaldþrota á sama hátt og einstaklingar og fyrirtæki, þar eð hann heldur áfram að fá tekjur hvernig sem allt veltur.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Hvorki landslög eða alþjóðalög leyfa ríkissjóði að lýsa sig gjaldþrota.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Vanskil</a:t>
            </a:r>
            <a:r>
              <a:rPr lang="en-US" sz="4300" dirty="0" smtClean="0"/>
              <a:t> </a:t>
            </a:r>
            <a:r>
              <a:rPr lang="en-US" sz="4300" dirty="0" err="1" smtClean="0"/>
              <a:t>og</a:t>
            </a:r>
            <a:r>
              <a:rPr lang="en-US" sz="4300" dirty="0" smtClean="0"/>
              <a:t> </a:t>
            </a:r>
            <a:r>
              <a:rPr lang="en-US" sz="4300" dirty="0" err="1" smtClean="0"/>
              <a:t>virðing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158)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</a:t>
            </a:r>
            <a:r>
              <a:rPr lang="is-IS" sz="3200" dirty="0" smtClean="0"/>
              <a:t>Vanskilalönd missa lánstraust og virðingu umheimsins og þurfa langan tíma til að endurheimta orðstír sinn.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3200" dirty="0" smtClean="0"/>
              <a:t> </a:t>
            </a:r>
            <a:r>
              <a:rPr lang="is-IS" sz="2800" dirty="0" smtClean="0"/>
              <a:t>Ísland beið langvinnan álitshnekki eftir að Íslandsbanki féll árið 1929, og kreppuárin urðu erfiðari fyrir vikið.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Skýrsla</a:t>
            </a:r>
            <a:r>
              <a:rPr lang="en-US" sz="4100" dirty="0" smtClean="0"/>
              <a:t> </a:t>
            </a:r>
            <a:r>
              <a:rPr lang="en-US" sz="4100" dirty="0" err="1" smtClean="0"/>
              <a:t>nefndar</a:t>
            </a:r>
            <a:r>
              <a:rPr lang="en-US" sz="4100" dirty="0" smtClean="0"/>
              <a:t> um </a:t>
            </a:r>
            <a:r>
              <a:rPr lang="en-US" sz="4100" dirty="0" err="1" smtClean="0"/>
              <a:t>ímynd</a:t>
            </a:r>
            <a:r>
              <a:rPr lang="en-US" sz="4100" dirty="0" smtClean="0"/>
              <a:t> </a:t>
            </a:r>
            <a:r>
              <a:rPr lang="en-US" sz="4100" dirty="0" err="1" smtClean="0"/>
              <a:t>Íslands</a:t>
            </a:r>
            <a:r>
              <a:rPr lang="en-US" sz="4100" dirty="0" smtClean="0"/>
              <a:t> (</a:t>
            </a:r>
            <a:r>
              <a:rPr lang="en-US" sz="4100" dirty="0" err="1" smtClean="0"/>
              <a:t>bls</a:t>
            </a:r>
            <a:r>
              <a:rPr lang="en-US" sz="4100" dirty="0" smtClean="0"/>
              <a:t>. 144)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Könnunin gerð árið 2007.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Ímynd Íslands er almennt jákvæð meðal þeirra sem hafa heyrt um landið og byggist fyrst og fremst á upplifun á náttúru en ekki þjóð, menningu og atvinnustarfsemi.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Hvað</a:t>
            </a:r>
            <a:r>
              <a:rPr lang="en-US" sz="4300" dirty="0" smtClean="0"/>
              <a:t> </a:t>
            </a:r>
            <a:r>
              <a:rPr lang="en-US" sz="4300" dirty="0" err="1" smtClean="0"/>
              <a:t>er</a:t>
            </a:r>
            <a:r>
              <a:rPr lang="en-US" sz="4300" dirty="0" smtClean="0"/>
              <a:t> </a:t>
            </a:r>
            <a:r>
              <a:rPr lang="en-US" sz="4300" dirty="0" err="1" smtClean="0"/>
              <a:t>efnahagskreppa</a:t>
            </a:r>
            <a:r>
              <a:rPr lang="en-US" sz="4300" dirty="0" smtClean="0"/>
              <a:t>?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158)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</a:t>
            </a:r>
            <a:r>
              <a:rPr lang="is-IS" sz="3200" dirty="0" smtClean="0"/>
              <a:t>Efnahagskreppa þýðir að eitthvert ríki eigi í miklum fjárhagslegum erfiðleikum.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Kreppan kemur einna helst fram í miklum skuldum ríkis og sveitarfélaga, miklum skorti á erlendum gjaldeyri, gengisfalli gjaldmiðils, mikilli verðbólgu og miklu atvinnuleysi.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Hvað</a:t>
            </a:r>
            <a:r>
              <a:rPr lang="en-US" sz="4300" dirty="0" smtClean="0"/>
              <a:t> </a:t>
            </a:r>
            <a:r>
              <a:rPr lang="en-US" sz="4300" dirty="0" err="1" smtClean="0"/>
              <a:t>er</a:t>
            </a:r>
            <a:r>
              <a:rPr lang="en-US" sz="4300" dirty="0" smtClean="0"/>
              <a:t> </a:t>
            </a:r>
            <a:r>
              <a:rPr lang="en-US" sz="4300" dirty="0" err="1" smtClean="0"/>
              <a:t>efnahagskreppa</a:t>
            </a:r>
            <a:r>
              <a:rPr lang="en-US" sz="4300" dirty="0" smtClean="0"/>
              <a:t>?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158)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</a:t>
            </a:r>
            <a:r>
              <a:rPr lang="is-IS" sz="3200" dirty="0" smtClean="0"/>
              <a:t>Í upphafi kreppunnar haustið 2008 reyndi Seðlabanki Íslands að fá lán hjá erlendum seðlabönkum. Leitað var til fjölmargra ríkja án árangurs. Fáir vildu lána Seðlabankanum nema Alþjóðagjaldeyrissjóðurinn (ASG) væri með í ráðum.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Hvað</a:t>
            </a:r>
            <a:r>
              <a:rPr lang="en-US" sz="4300" dirty="0" smtClean="0"/>
              <a:t> </a:t>
            </a:r>
            <a:r>
              <a:rPr lang="en-US" sz="4300" dirty="0" err="1" smtClean="0"/>
              <a:t>er</a:t>
            </a:r>
            <a:r>
              <a:rPr lang="en-US" sz="4300" dirty="0" smtClean="0"/>
              <a:t> </a:t>
            </a:r>
            <a:r>
              <a:rPr lang="en-US" sz="4300" dirty="0" err="1" smtClean="0"/>
              <a:t>efnahagskreppa</a:t>
            </a:r>
            <a:r>
              <a:rPr lang="en-US" sz="4300" dirty="0" smtClean="0"/>
              <a:t>?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158)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</a:t>
            </a:r>
            <a:r>
              <a:rPr lang="is-IS" sz="3200" dirty="0" smtClean="0"/>
              <a:t>Eitt af hlutverkum ASG er að koma ríkjum sem eiga í miklum efnahagserfiðleikum til aðstoðar. Sjóðurinn sendir sérfræðinga til viðkomandi ríkis og gerð er aðgerðaráætlun sem á að bæta stöðuna.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Sjóðurinn veitir einnig lán til að bregðast við brýnum skammtímavanda.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Hvað</a:t>
            </a:r>
            <a:r>
              <a:rPr lang="en-US" sz="4300" dirty="0" smtClean="0"/>
              <a:t> </a:t>
            </a:r>
            <a:r>
              <a:rPr lang="en-US" sz="4300" dirty="0" err="1" smtClean="0"/>
              <a:t>er</a:t>
            </a:r>
            <a:r>
              <a:rPr lang="en-US" sz="4300" dirty="0" smtClean="0"/>
              <a:t> </a:t>
            </a:r>
            <a:r>
              <a:rPr lang="en-US" sz="4300" dirty="0" err="1" smtClean="0"/>
              <a:t>efnahagskreppa</a:t>
            </a:r>
            <a:r>
              <a:rPr lang="en-US" sz="4300" dirty="0" smtClean="0"/>
              <a:t>?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158-159)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</a:t>
            </a:r>
            <a:r>
              <a:rPr lang="is-IS" sz="3200" b="1" dirty="0" smtClean="0"/>
              <a:t>Gengisfelling</a:t>
            </a:r>
            <a:r>
              <a:rPr lang="is-IS" sz="3200" dirty="0" smtClean="0"/>
              <a:t>:</a:t>
            </a:r>
            <a:r>
              <a:rPr lang="is-IS" sz="3200" b="1" dirty="0" smtClean="0"/>
              <a:t> </a:t>
            </a:r>
            <a:r>
              <a:rPr lang="is-IS" sz="3200" dirty="0" smtClean="0"/>
              <a:t>Ef krónan veikist þá þarf fleiri krónur til að kaupa aðra gjaldmiðla en áður. Máttur gjaldmiðilsins (krónunnar) hefur minnkað.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Verðbólga</a:t>
            </a:r>
            <a:r>
              <a:rPr lang="is-IS" sz="3200" dirty="0" smtClean="0"/>
              <a:t>:</a:t>
            </a:r>
            <a:r>
              <a:rPr lang="is-IS" sz="3200" b="1" dirty="0" smtClean="0"/>
              <a:t> </a:t>
            </a:r>
            <a:r>
              <a:rPr lang="is-IS" sz="3200" dirty="0" smtClean="0"/>
              <a:t>Ástand í þjóðfélaginu sem einkennist af síhækkandi verðlagi á vörum og þjónustu yfir langt tímabil.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Hvað</a:t>
            </a:r>
            <a:r>
              <a:rPr lang="en-US" sz="4300" dirty="0" smtClean="0"/>
              <a:t> </a:t>
            </a:r>
            <a:r>
              <a:rPr lang="en-US" sz="4300" dirty="0" err="1" smtClean="0"/>
              <a:t>er</a:t>
            </a:r>
            <a:r>
              <a:rPr lang="en-US" sz="4300" dirty="0" smtClean="0"/>
              <a:t> </a:t>
            </a:r>
            <a:r>
              <a:rPr lang="en-US" sz="4300" dirty="0" err="1" smtClean="0"/>
              <a:t>efnahagskreppa</a:t>
            </a:r>
            <a:r>
              <a:rPr lang="en-US" sz="4300" dirty="0" smtClean="0"/>
              <a:t>?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158-159)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</a:t>
            </a:r>
            <a:r>
              <a:rPr lang="is-IS" sz="3200" dirty="0" smtClean="0"/>
              <a:t>Margir líta jákvætt á kreppu og telja hana marka nýtt upphaf og ný tækifæri.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Miklu fleiri upplifa kreppu neikvætt vegna þess að hún rýrir lífsgæði og skapar ómælda erfiðleika í lífi fólks.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Kreppa</a:t>
            </a:r>
            <a:r>
              <a:rPr lang="en-US" sz="4300" dirty="0" smtClean="0"/>
              <a:t> í </a:t>
            </a:r>
            <a:r>
              <a:rPr lang="en-US" sz="4300" dirty="0" err="1" smtClean="0"/>
              <a:t>þróunarlöndum</a:t>
            </a:r>
            <a:r>
              <a:rPr lang="en-US" sz="4300" dirty="0" smtClean="0"/>
              <a:t/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159)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Hversu þungt kreppa leggst á fólk fer eftir ástandinu í landinu áður en hún skellur á.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</a:t>
            </a:r>
            <a:r>
              <a:rPr lang="is-IS" sz="2600" dirty="0" smtClean="0"/>
              <a:t>Ef ríki skuldar lítið, mennta- og heilbrigðiskerfið er sterkt og lítið atvinnuleysi er í landinu má búast við að kreppan verði ekki eins djúp og annars gæti orðið.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Innviðir íslenska ríkisins voru sterkir þegar kreppan reið yfir hér á landi.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Kreppa</a:t>
            </a:r>
            <a:r>
              <a:rPr lang="en-US" sz="4300" dirty="0" smtClean="0"/>
              <a:t> í </a:t>
            </a:r>
            <a:r>
              <a:rPr lang="en-US" sz="4300" dirty="0" err="1" smtClean="0"/>
              <a:t>þróunarlöndum</a:t>
            </a:r>
            <a:r>
              <a:rPr lang="en-US" sz="4300" dirty="0" smtClean="0"/>
              <a:t/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159)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Heimskreppan leggst þungt á fátæk lönd og eykur mjög á fátækt þar.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</a:t>
            </a:r>
            <a:r>
              <a:rPr lang="is-IS" sz="2600" dirty="0" smtClean="0"/>
              <a:t>Alþjóðabankinn telur að allt að 400.000 börn muni láta lífið árlega sem beinlínis megi rekja til heimskreppu og aukinnar fátæktar.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Meginhlutverk Alþjóðabankans er að styðja við þróun og útrýma fátækt í heiminum.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Kreppa</a:t>
            </a:r>
            <a:r>
              <a:rPr lang="en-US" sz="4300" dirty="0" smtClean="0"/>
              <a:t> í </a:t>
            </a:r>
            <a:r>
              <a:rPr lang="en-US" sz="4300" dirty="0" err="1" smtClean="0"/>
              <a:t>þróunarlöndum</a:t>
            </a:r>
            <a:r>
              <a:rPr lang="en-US" sz="4300" dirty="0" smtClean="0"/>
              <a:t/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159)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Margir munu bætast við hóp þeirra sem lifa við sára fátækt.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Sár fátækt</a:t>
            </a:r>
            <a:r>
              <a:rPr lang="is-IS" sz="3200" dirty="0" smtClean="0"/>
              <a:t>: Þegar einstaklingur þarf að draga fram lífið á minna en því sem samsvarar verðgildi tveggja Bandaríkjadala á dag.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200" dirty="0" err="1" smtClean="0"/>
              <a:t>Góðæri</a:t>
            </a:r>
            <a:r>
              <a:rPr lang="en-US" sz="4200" dirty="0" smtClean="0"/>
              <a:t> </a:t>
            </a:r>
            <a:r>
              <a:rPr lang="en-US" sz="4200" dirty="0" err="1" smtClean="0"/>
              <a:t>og</a:t>
            </a:r>
            <a:r>
              <a:rPr lang="en-US" sz="4200" dirty="0" smtClean="0"/>
              <a:t> </a:t>
            </a:r>
            <a:r>
              <a:rPr lang="en-US" sz="4200" dirty="0" err="1" smtClean="0"/>
              <a:t>ójöfn</a:t>
            </a:r>
            <a:r>
              <a:rPr lang="en-US" sz="4200" dirty="0" smtClean="0"/>
              <a:t> </a:t>
            </a:r>
            <a:r>
              <a:rPr lang="en-US" sz="4200" dirty="0" err="1" smtClean="0"/>
              <a:t>tekjuskipting</a:t>
            </a:r>
            <a:r>
              <a:rPr lang="en-US" sz="4200" dirty="0" smtClean="0"/>
              <a:t/>
            </a:r>
            <a:br>
              <a:rPr lang="en-US" sz="4200" dirty="0" smtClean="0"/>
            </a:br>
            <a:r>
              <a:rPr lang="en-US" sz="4200" dirty="0" smtClean="0"/>
              <a:t>(</a:t>
            </a:r>
            <a:r>
              <a:rPr lang="en-US" sz="4200" dirty="0" err="1" smtClean="0"/>
              <a:t>bls</a:t>
            </a:r>
            <a:r>
              <a:rPr lang="en-US" sz="4200" dirty="0" smtClean="0"/>
              <a:t>. 159)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Á árinu 2007 ríkti hér góðæri líkt árin á undan.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Almenningur fylgdist agndofa með snilligáfu fjár-festa í verslun og viðskiptum, sem stóðu í forsvari fyrir íslensku útrásinni. Þessir einstaklingar voru kallaðir </a:t>
            </a:r>
            <a:r>
              <a:rPr lang="is-IS" sz="2800" b="1" dirty="0" smtClean="0"/>
              <a:t>útrásarvíkingar.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Íslenska</a:t>
            </a:r>
            <a:r>
              <a:rPr lang="en-US" sz="4300" dirty="0" smtClean="0"/>
              <a:t> </a:t>
            </a:r>
            <a:r>
              <a:rPr lang="en-US" sz="4300" dirty="0" err="1" smtClean="0"/>
              <a:t>útrásin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159)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Ákveðið tímabil í íslenskri fjármálasögu. Íslenska útrásin hófst um aldamótin 2000 en verulega dró úr henni við upphaf kreppu í lok árs 2008.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b="1" dirty="0" smtClean="0"/>
              <a:t> </a:t>
            </a:r>
            <a:r>
              <a:rPr lang="is-IS" sz="2800" dirty="0" smtClean="0"/>
              <a:t>Upphaf útrásarinnar má rekja til eftirtalinna þátta: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Skýrsla</a:t>
            </a:r>
            <a:r>
              <a:rPr lang="en-US" sz="4100" dirty="0" smtClean="0"/>
              <a:t> </a:t>
            </a:r>
            <a:r>
              <a:rPr lang="en-US" sz="4100" dirty="0" err="1" smtClean="0"/>
              <a:t>nefndar</a:t>
            </a:r>
            <a:r>
              <a:rPr lang="en-US" sz="4100" dirty="0" smtClean="0"/>
              <a:t> um </a:t>
            </a:r>
            <a:r>
              <a:rPr lang="en-US" sz="4100" dirty="0" err="1" smtClean="0"/>
              <a:t>ímynd</a:t>
            </a:r>
            <a:r>
              <a:rPr lang="en-US" sz="4100" dirty="0" smtClean="0"/>
              <a:t> </a:t>
            </a:r>
            <a:r>
              <a:rPr lang="en-US" sz="4100" dirty="0" err="1" smtClean="0"/>
              <a:t>Íslands</a:t>
            </a:r>
            <a:r>
              <a:rPr lang="en-US" sz="4100" dirty="0" smtClean="0"/>
              <a:t> (</a:t>
            </a:r>
            <a:r>
              <a:rPr lang="en-US" sz="4100" dirty="0" err="1" smtClean="0"/>
              <a:t>bls</a:t>
            </a:r>
            <a:r>
              <a:rPr lang="en-US" sz="4100" dirty="0" smtClean="0"/>
              <a:t>. 144)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Skoðun Íslendinga: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Fólk af báðum kynjum, á öllum aldri og úr ólíkum starfsstéttum var almennt sammála um að kraftur og frelsi einkenndu jafnt fólk, atvinnulíf, menningu sem og náttúru landsins.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Friður og öryggi eru einnig verðmæt einkenni á íslensku samfélagi.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Íslenska</a:t>
            </a:r>
            <a:r>
              <a:rPr lang="en-US" sz="4300" dirty="0" smtClean="0"/>
              <a:t> </a:t>
            </a:r>
            <a:r>
              <a:rPr lang="en-US" sz="4300" dirty="0" err="1" smtClean="0"/>
              <a:t>útrásin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159)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Upphaf útrásarinnar: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</a:t>
            </a:r>
            <a:r>
              <a:rPr lang="is-IS" sz="2400" dirty="0" smtClean="0"/>
              <a:t>Einkavæðing banka.</a:t>
            </a:r>
          </a:p>
          <a:p>
            <a:pPr marL="0" lvl="1">
              <a:spcBef>
                <a:spcPts val="12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Lagasetning sem var hagstæð fyrir fjárfesta.</a:t>
            </a:r>
          </a:p>
          <a:p>
            <a:pPr marL="0" lvl="1">
              <a:spcBef>
                <a:spcPts val="12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Mikið framboð af ódýru lánsfjármagni erlendis frá.</a:t>
            </a:r>
          </a:p>
          <a:p>
            <a:pPr marL="0" lvl="1">
              <a:spcBef>
                <a:spcPts val="12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Ákvæði í samningum um Evrópska efnahagssvæðið sem kveður á um frjálst flæði fjármagns.</a:t>
            </a:r>
          </a:p>
          <a:p>
            <a:pPr marL="0" lvl="1">
              <a:spcBef>
                <a:spcPts val="12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Efnahagsþensla vegna stóriðjuuppbyggingar, ekki síst á Kárahnjúkum.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Íslenska</a:t>
            </a:r>
            <a:r>
              <a:rPr lang="en-US" sz="4300" dirty="0" smtClean="0"/>
              <a:t> </a:t>
            </a:r>
            <a:r>
              <a:rPr lang="en-US" sz="4300" dirty="0" err="1" smtClean="0"/>
              <a:t>útrásin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160)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Upphaf útrásarinnar:</a:t>
            </a:r>
            <a:endParaRPr lang="is-IS" sz="24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Á þessu tímaskeiði (2000-2008) keyptu íslenskir fjárfestar mörg fyrirtæki erlendis, þeir efnuðust hratt og lifðu margir hverjir mjög hátt.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Efasemdir voru um stöðugleika íslenska hagkerfisins, bæði frá innlendum og erlendum aðilum. Ástæðan var sú að hagkerfið þótti allt of smátt í samanburði við umsvif íslenskra banka.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Íslenska</a:t>
            </a:r>
            <a:r>
              <a:rPr lang="en-US" sz="4300" dirty="0" smtClean="0"/>
              <a:t> </a:t>
            </a:r>
            <a:r>
              <a:rPr lang="en-US" sz="4300" dirty="0" err="1" smtClean="0"/>
              <a:t>útrásin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160)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Seðlabanki Íslands.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Seðlabanki er sjálfstæð stofnun, sem er eign íslenska ríkisins en lýtur sérstakri stjórn.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Seðlabankinn fer með stjórnun peningamála hér á landi svo hægt sé að skapa stöðugleika í verðlagsmálum.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Íslenska</a:t>
            </a:r>
            <a:r>
              <a:rPr lang="en-US" sz="4300" dirty="0" smtClean="0"/>
              <a:t> </a:t>
            </a:r>
            <a:r>
              <a:rPr lang="en-US" sz="4300" dirty="0" err="1" smtClean="0"/>
              <a:t>útrásin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160)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Seðlabanki Íslands.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Seðlabankinn á að stuðla að framgangi efnahagsstefnu ríkisstjórnarinnar.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Hann á að varðveita gjaldeyrisvarasjóð og stuðla að virku og öruggu fjármálakerfi í landinu.</a:t>
            </a:r>
            <a:endParaRPr lang="is-IS" sz="3200" dirty="0" smtClean="0"/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Íslenska</a:t>
            </a:r>
            <a:r>
              <a:rPr lang="en-US" sz="4300" dirty="0" smtClean="0"/>
              <a:t> </a:t>
            </a:r>
            <a:r>
              <a:rPr lang="en-US" sz="4300" dirty="0" err="1" smtClean="0"/>
              <a:t>útrásin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160)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Ójöfn tekjudreifing á Íslandi.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</a:t>
            </a:r>
            <a:r>
              <a:rPr lang="is-IS" sz="2400" dirty="0" smtClean="0"/>
              <a:t>Margir gagnrýndu tekjudreifinguna hér á landi og töldu hana töluvert ójafnari hér en á öðrum Norðurlöndum.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Með ójafnri tekjudreifingu er átt við hvernig tekjur skiptast á milli fólks.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Tekjudreifing er mæld með svokölluðum Gini-stuðli en hann er notaður til að mæla ójöfnuð í tekjum eftir löndum.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Íslenska</a:t>
            </a:r>
            <a:r>
              <a:rPr lang="en-US" sz="4300" dirty="0" smtClean="0"/>
              <a:t> </a:t>
            </a:r>
            <a:r>
              <a:rPr lang="en-US" sz="4300" dirty="0" err="1" smtClean="0"/>
              <a:t>útrásin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160-161)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Ójöfn tekjudreifing á Íslandi.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</a:t>
            </a:r>
            <a:r>
              <a:rPr lang="is-IS" sz="2400" dirty="0" smtClean="0"/>
              <a:t>Gera má ráð fyrir að ofurlaun þröngs hóps, sem starfaði til dæmis í bönkum og lyfjafyrirtækjum, hafi haft mikil áhrif á hversu ójöfn tekjudreifingin var orðin hér á landi.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</a:t>
            </a:r>
            <a:r>
              <a:rPr lang="is-IS" sz="2400" b="1" dirty="0" smtClean="0"/>
              <a:t>Gini-stuðull: </a:t>
            </a:r>
            <a:r>
              <a:rPr lang="is-IS" sz="2400" dirty="0" smtClean="0"/>
              <a:t>Einn algengasti mælikvarði tölfræðinnar á tekjudreifingu. Gini-stuðull er tala sem er á milli 0 og 1. Þegar stuðullinn er 0 eru allir með jöfn laun. Þegar stuðullinn er 1 er einn einstaklingur með allar tekjurnar.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Af</a:t>
            </a:r>
            <a:r>
              <a:rPr lang="en-US" sz="4300" dirty="0" smtClean="0"/>
              <a:t> </a:t>
            </a:r>
            <a:r>
              <a:rPr lang="en-US" sz="4300" dirty="0" err="1" smtClean="0"/>
              <a:t>hverju</a:t>
            </a:r>
            <a:r>
              <a:rPr lang="en-US" sz="4300" dirty="0" smtClean="0"/>
              <a:t>?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161)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2800" dirty="0" smtClean="0"/>
              <a:t>Af hverju varð Ísland fyrsta ríkið í heiminum til að verða kreppunni að bráð?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Hvað gerir Ísland ólíkt öðrum ríkjum? Ýmsar skýringar hafa verið settar fram um af hverju Ísland varð kreppu að bráð. Fyrir utan heimskreppu hafa þessi atriði verið nefnd: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Af</a:t>
            </a:r>
            <a:r>
              <a:rPr lang="en-US" sz="4300" dirty="0" smtClean="0"/>
              <a:t> </a:t>
            </a:r>
            <a:r>
              <a:rPr lang="en-US" sz="4300" dirty="0" err="1" smtClean="0"/>
              <a:t>hverju</a:t>
            </a:r>
            <a:r>
              <a:rPr lang="en-US" sz="4300" dirty="0" smtClean="0"/>
              <a:t>?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161)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Aðild Íslands að Evrópska efnahagssvæðinu.</a:t>
            </a:r>
          </a:p>
          <a:p>
            <a:pPr marL="0" lvl="1"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Kvótakerfið.</a:t>
            </a:r>
          </a:p>
          <a:p>
            <a:pPr marL="0" lvl="1"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Sala ríkisbanka 1998-2003.</a:t>
            </a:r>
          </a:p>
          <a:p>
            <a:pPr marL="0" lvl="1"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Eignatengsl bankanna í atvinnufyrirtækjum.</a:t>
            </a:r>
          </a:p>
          <a:p>
            <a:pPr marL="0" lvl="1"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Slakt fjármálaeftirlit.</a:t>
            </a:r>
          </a:p>
          <a:p>
            <a:pPr marL="0" lvl="1"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Stóriðjuframkvæmdir 2003.</a:t>
            </a:r>
          </a:p>
          <a:p>
            <a:pPr marL="0" lvl="1"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Erlent lánsfé.</a:t>
            </a:r>
          </a:p>
          <a:p>
            <a:pPr marL="0" lvl="1"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Jöklabréf/krónubréf.</a:t>
            </a:r>
          </a:p>
          <a:p>
            <a:pPr marL="0" lvl="1"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Breyttur lífsstíll.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Heimskreppa</a:t>
            </a:r>
            <a:r>
              <a:rPr lang="en-US" sz="4300" dirty="0" smtClean="0"/>
              <a:t> </a:t>
            </a:r>
            <a:r>
              <a:rPr lang="en-US" sz="4300" dirty="0" err="1" smtClean="0"/>
              <a:t>og</a:t>
            </a:r>
            <a:r>
              <a:rPr lang="en-US" sz="4300" dirty="0" smtClean="0"/>
              <a:t> </a:t>
            </a:r>
            <a:r>
              <a:rPr lang="en-US" sz="4300" dirty="0" err="1" smtClean="0"/>
              <a:t>undir-málslán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161)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Heimskreppan 2008 er kennd við lausafjár-kreppu vegna þess að bankar í Evrópu og Bandaríkjunum lentu í erfiðleikum með að útvega sér lausafé. Meginástæðuna má rekja til undirmálslána í Bandaríkjunum.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Heimskreppa</a:t>
            </a:r>
            <a:r>
              <a:rPr lang="en-US" sz="4300" dirty="0" smtClean="0"/>
              <a:t> </a:t>
            </a:r>
            <a:r>
              <a:rPr lang="en-US" sz="4300" dirty="0" err="1" smtClean="0"/>
              <a:t>og</a:t>
            </a:r>
            <a:r>
              <a:rPr lang="en-US" sz="4300" dirty="0" smtClean="0"/>
              <a:t> </a:t>
            </a:r>
            <a:r>
              <a:rPr lang="en-US" sz="4300" dirty="0" err="1" smtClean="0"/>
              <a:t>undir-málslán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161)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Undirmálslán</a:t>
            </a:r>
            <a:r>
              <a:rPr lang="is-IS" sz="3200" dirty="0" smtClean="0"/>
              <a:t> þýðir að bankarnir lánuðu fólki peninga til húsnæðiskaupa án þess að kanna hvort það gæti greitt af lánunum.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Þegar fólk hættir að borga af lánum leiðir það til lausafjárkreppu, tapreksturs, greiðslustöðvunar og gjaldþrota hjá stórum bönkum.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91934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Náttúra</a:t>
            </a:r>
            <a:r>
              <a:rPr lang="en-US" sz="4300" dirty="0" smtClean="0"/>
              <a:t> </a:t>
            </a:r>
            <a:r>
              <a:rPr lang="en-US" sz="4300" dirty="0" err="1" smtClean="0"/>
              <a:t>landsins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145)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is-IS" dirty="0" smtClean="0"/>
              <a:t>Veðrátta hefur áhrif á atvinnuvegi hér.</a:t>
            </a:r>
          </a:p>
          <a:p>
            <a:pPr>
              <a:buFont typeface="Wingdings" pitchFamily="2" charset="2"/>
              <a:buChar char="§"/>
            </a:pPr>
            <a:r>
              <a:rPr lang="is-IS" sz="2800" dirty="0" smtClean="0"/>
              <a:t> </a:t>
            </a:r>
            <a:r>
              <a:rPr lang="is-IS" sz="2600" dirty="0" smtClean="0"/>
              <a:t>Erfiðara að stunda landbúnað hér en á Ítalíu, samt hefur landbúnaður verið helsta atvinnugreinin mestalla sögu landsins.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Landið er eitt það strjálbýlasta í heimi og stórir hlutar þess óbyggilegir. Hér eru um 3 íbúar á hvern ferkílómetra en í Mónakó búa um 17.000 íbúar að meðaltali á hverjum ferkílómetra.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Heimskreppa</a:t>
            </a:r>
            <a:r>
              <a:rPr lang="en-US" sz="4300" dirty="0" smtClean="0"/>
              <a:t> </a:t>
            </a:r>
            <a:r>
              <a:rPr lang="en-US" sz="4300" dirty="0" err="1" smtClean="0"/>
              <a:t>og</a:t>
            </a:r>
            <a:r>
              <a:rPr lang="en-US" sz="4300" dirty="0" smtClean="0"/>
              <a:t> </a:t>
            </a:r>
            <a:r>
              <a:rPr lang="en-US" sz="4300" dirty="0" err="1" smtClean="0"/>
              <a:t>undir-málslán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161)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Gjaldþrot </a:t>
            </a:r>
            <a:r>
              <a:rPr lang="is-IS" sz="3200" dirty="0" smtClean="0"/>
              <a:t>þýðir að banki, fyrirtæki eða einstaklingur sér ekki fram á að geta borgað skuldir sínar. Lánardrottnar geta þá farið fram á að dómari taki yfir fyrirtækið og að eigur þess verði seldar upp í skuldir.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Kvótakerfið</a:t>
            </a:r>
            <a:r>
              <a:rPr lang="en-US" sz="4300" dirty="0" smtClean="0"/>
              <a:t> 1984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161)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Kvótakerfið </a:t>
            </a:r>
            <a:r>
              <a:rPr lang="is-IS" sz="3200" dirty="0" smtClean="0"/>
              <a:t>var upphaflega sett til að vernda fiskistofnana umhverfis landið. En á kvótakerfið sök á kreppunni hér á landi?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</a:t>
            </a:r>
            <a:r>
              <a:rPr lang="is-IS" sz="2600" dirty="0" smtClean="0"/>
              <a:t>Mörgum finnst kvótakerfið óréttlátt. Þeir telja að þegar farið var að líta á kvótaúthlutun sem eign, sem hægt var að selja eða leigja, hafi myndast hér stétt auðmanna sem hafi fengið afhentan gjafakvóta til frjálsrar ráðstöfunar og hafi hann að öllu óbreyttu ennþá.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Kvótakerfið</a:t>
            </a:r>
            <a:r>
              <a:rPr lang="en-US" sz="4300" dirty="0" smtClean="0"/>
              <a:t> 1984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162)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Kvótakerfi: </a:t>
            </a:r>
            <a:r>
              <a:rPr lang="is-IS" sz="3200" dirty="0" smtClean="0"/>
              <a:t>Fiskveiðikerfi. Því er ætlað að stýra því hve mikið magn er veitt með því að tiltaka hve mikið magn er veitt.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</a:t>
            </a:r>
            <a:r>
              <a:rPr lang="is-IS" sz="2800" dirty="0" smtClean="0"/>
              <a:t>Margir telja að án kvótakerfisins hefði verið búið að eyðileggja auðlindina.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</a:t>
            </a:r>
            <a:r>
              <a:rPr lang="is-IS" sz="2800" b="1" dirty="0" smtClean="0"/>
              <a:t>Kvótaþak</a:t>
            </a:r>
            <a:r>
              <a:rPr lang="is-IS" sz="2800" dirty="0" smtClean="0"/>
              <a:t> á að koma í veg fyrir að örfáir einstaklingar eignist allar fiskveiðiheimildirnar.</a:t>
            </a:r>
            <a:endParaRPr lang="is-IS" sz="2600" dirty="0" smtClean="0"/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Innganga</a:t>
            </a:r>
            <a:r>
              <a:rPr lang="en-US" sz="4300" dirty="0" smtClean="0"/>
              <a:t> </a:t>
            </a:r>
            <a:r>
              <a:rPr lang="en-US" sz="4300" dirty="0" err="1" smtClean="0"/>
              <a:t>Íslands</a:t>
            </a:r>
            <a:r>
              <a:rPr lang="en-US" sz="4300" dirty="0" smtClean="0"/>
              <a:t> í EES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162)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Ísland </a:t>
            </a:r>
            <a:r>
              <a:rPr lang="is-IS" sz="3200" dirty="0" smtClean="0"/>
              <a:t>gekk í Evrópska efnahagssvæðið árið 1995 en við inngönguna fékk landið aðgang að innri markaði Evrópusambandsins og tók upp evrópskar reglugerðir.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Innganga</a:t>
            </a:r>
            <a:r>
              <a:rPr lang="en-US" sz="4300" dirty="0" smtClean="0"/>
              <a:t> </a:t>
            </a:r>
            <a:r>
              <a:rPr lang="en-US" sz="4300" dirty="0" err="1" smtClean="0"/>
              <a:t>Íslands</a:t>
            </a:r>
            <a:r>
              <a:rPr lang="en-US" sz="4300" dirty="0" smtClean="0"/>
              <a:t> í EES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162)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Við inngönguna fylgdi svokallað fjórfrelsi: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Frjálst framboð af vöru.</a:t>
            </a:r>
          </a:p>
          <a:p>
            <a:pPr marL="0" lvl="1">
              <a:spcBef>
                <a:spcPts val="12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Frjálst framboð af þjónustu.</a:t>
            </a:r>
          </a:p>
          <a:p>
            <a:pPr marL="0" lvl="1">
              <a:spcBef>
                <a:spcPts val="12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Frjálst framboð af peningum.</a:t>
            </a:r>
          </a:p>
          <a:p>
            <a:pPr marL="0" lvl="1">
              <a:spcBef>
                <a:spcPts val="12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Frjálst framboð vinnuafls.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Efnahagskreppan tengist einkum lið 3, sem er frjálst framboð peninga innan EES.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Innganga</a:t>
            </a:r>
            <a:r>
              <a:rPr lang="en-US" sz="4300" dirty="0" smtClean="0"/>
              <a:t> </a:t>
            </a:r>
            <a:r>
              <a:rPr lang="en-US" sz="4300" dirty="0" err="1" smtClean="0"/>
              <a:t>Íslands</a:t>
            </a:r>
            <a:r>
              <a:rPr lang="en-US" sz="4300" dirty="0" smtClean="0"/>
              <a:t> í EES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162)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Samkvæmt EES mega Íslendingar kaupa og selja eignir erlendis og það sama gildir um útlendinga, þeir mega kaupa og selja eignir hér á landi.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Tvær undantekningar eru á reglunni, útlendingar mega ekki eiga íslensk sjávarútvegsfyrirtæki og bygging orkuvera og nýting orkuauðlinda á að vera í höndum íslenska ríkisins.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Sala</a:t>
            </a:r>
            <a:r>
              <a:rPr lang="en-US" sz="4300" dirty="0" smtClean="0"/>
              <a:t> </a:t>
            </a:r>
            <a:r>
              <a:rPr lang="en-US" sz="4300" dirty="0" err="1" smtClean="0"/>
              <a:t>ríkisbankanna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162)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Allt til loka 20. aldar samanstóð bankakerfið af frekar stórum bönkum í eigu ríkisins,  ásamt nokkrum smærri einkareknum bönkum.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Hagkerfið býður skipbrot </a:t>
            </a:r>
            <a:r>
              <a:rPr lang="is-IS" sz="3200" dirty="0" smtClean="0"/>
              <a:t>– skýrsla um aðstæður hér á landi árið 2008 eftir prófessorana Jón Daníelsson og Gylfa Zoëga.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Sala</a:t>
            </a:r>
            <a:r>
              <a:rPr lang="en-US" sz="4300" dirty="0" smtClean="0"/>
              <a:t> </a:t>
            </a:r>
            <a:r>
              <a:rPr lang="en-US" sz="4300" dirty="0" err="1" smtClean="0"/>
              <a:t>ríkisbankanna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163)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Hagkerfið býður skipbrot</a:t>
            </a:r>
            <a:r>
              <a:rPr lang="is-IS" sz="2800" dirty="0" smtClean="0"/>
              <a:t>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Bankakerfið einkenndist af miklum afskiptum stjórnmálaaflanna. Ákvarðanir um lán voru því oft teknar út frá pólitískum tengslum og samböndum.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Stóru ríkisbankarnir tilheyrðu hver fyrir sig sérstökum stjórnmálaflokki.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Sala</a:t>
            </a:r>
            <a:r>
              <a:rPr lang="en-US" sz="4300" dirty="0" smtClean="0"/>
              <a:t> </a:t>
            </a:r>
            <a:r>
              <a:rPr lang="en-US" sz="4300" dirty="0" err="1" smtClean="0"/>
              <a:t>ríkisbankanna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163)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Hagkerfið býður skipbrot</a:t>
            </a:r>
            <a:r>
              <a:rPr lang="is-IS" sz="2800" dirty="0" smtClean="0"/>
              <a:t>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Undir lok 20. aldar hófst einkavæðing ríkisbank-anna.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Með </a:t>
            </a:r>
            <a:r>
              <a:rPr lang="is-IS" sz="2800" b="1" dirty="0" smtClean="0"/>
              <a:t>einkavæðingu</a:t>
            </a:r>
            <a:r>
              <a:rPr lang="is-IS" sz="2800" dirty="0" smtClean="0"/>
              <a:t> er átt við að bankar, sem voru í eigu ríkisins, voru seldir í hendur einkaaðila. Skiptar skoðanir voru um ágæti einkavæðingarinnar.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Sala</a:t>
            </a:r>
            <a:r>
              <a:rPr lang="en-US" sz="4300" dirty="0" smtClean="0"/>
              <a:t> </a:t>
            </a:r>
            <a:r>
              <a:rPr lang="en-US" sz="4300" dirty="0" err="1" smtClean="0"/>
              <a:t>ríkisbankanna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163)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2800" dirty="0" smtClean="0"/>
              <a:t>Rök gegn einkavæðingu bankanna voru að þeir hafi lent í höndum of fárra einstaklinga. Ef sett hefðu verið lög um dreifða eignaraðild hefði getað farið betur.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</a:t>
            </a:r>
            <a:r>
              <a:rPr lang="is-IS" sz="2800" b="1" dirty="0" smtClean="0"/>
              <a:t>Dreift eignarhald</a:t>
            </a:r>
            <a:r>
              <a:rPr lang="is-IS" sz="2800" dirty="0" smtClean="0"/>
              <a:t>:</a:t>
            </a:r>
            <a:r>
              <a:rPr lang="is-IS" sz="2800" b="1" dirty="0" smtClean="0"/>
              <a:t> </a:t>
            </a:r>
            <a:r>
              <a:rPr lang="is-IS" sz="2800" dirty="0" smtClean="0"/>
              <a:t>Ríkiseign seld með þeim skilyrðum að eignarhaldi sé dreift á marga aðila. Þannig er komið í veg fyrir að einn eða örfáir aðilar eigi meirihluta í fyrirtækinu.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Skýrsla</a:t>
            </a:r>
            <a:r>
              <a:rPr lang="en-US" sz="4100" dirty="0" smtClean="0"/>
              <a:t> </a:t>
            </a:r>
            <a:r>
              <a:rPr lang="en-US" sz="4100" dirty="0" err="1" smtClean="0"/>
              <a:t>nefndar</a:t>
            </a:r>
            <a:r>
              <a:rPr lang="en-US" sz="4100" dirty="0" smtClean="0"/>
              <a:t> um </a:t>
            </a:r>
            <a:r>
              <a:rPr lang="en-US" sz="4100" dirty="0" err="1" smtClean="0"/>
              <a:t>ímynd</a:t>
            </a:r>
            <a:r>
              <a:rPr lang="en-US" sz="4100" dirty="0" smtClean="0"/>
              <a:t> </a:t>
            </a:r>
            <a:r>
              <a:rPr lang="en-US" sz="4100" dirty="0" err="1" smtClean="0"/>
              <a:t>Íslands</a:t>
            </a:r>
            <a:r>
              <a:rPr lang="en-US" sz="4100" dirty="0" smtClean="0"/>
              <a:t> (</a:t>
            </a:r>
            <a:r>
              <a:rPr lang="en-US" sz="4100" dirty="0" err="1" smtClean="0"/>
              <a:t>bls</a:t>
            </a:r>
            <a:r>
              <a:rPr lang="en-US" sz="4100" dirty="0" smtClean="0"/>
              <a:t>. 145)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Náttúruöflin eru annað sérkenni landsins.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Eldfjöll og jöklar einkenna Ísland.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Straumharðar jökulár voru mikill farartálmi á öldum áður, um 1870 voru enn allar ár óbrúaðar, hér voru engir bílvegir og engar strandsiglingar.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Sala</a:t>
            </a:r>
            <a:r>
              <a:rPr lang="en-US" sz="4300" dirty="0" smtClean="0"/>
              <a:t> </a:t>
            </a:r>
            <a:r>
              <a:rPr lang="en-US" sz="4300" dirty="0" err="1" smtClean="0"/>
              <a:t>ríkisbankanna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163)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Hagkerfið býður skipbrot</a:t>
            </a:r>
            <a:r>
              <a:rPr lang="is-IS" sz="2800" dirty="0" smtClean="0"/>
              <a:t>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Voru bankarnir seldir einstaklingum sem höfðu of litla reynslu til að stjórna nútíma bankastarfsemi?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Bankarnir tóku há erlend lán á lágum vöxtum, sem þeir ætluðu svo að endurlána með háum vöxtum hér heima. Markmiðið var að græða sem mest.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Sala</a:t>
            </a:r>
            <a:r>
              <a:rPr lang="en-US" sz="4300" dirty="0" smtClean="0"/>
              <a:t> </a:t>
            </a:r>
            <a:r>
              <a:rPr lang="en-US" sz="4300" dirty="0" err="1" smtClean="0"/>
              <a:t>ríkisbankanna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163)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Hagkerfið býður skipbrot</a:t>
            </a:r>
            <a:r>
              <a:rPr lang="is-IS" sz="2800" dirty="0" smtClean="0"/>
              <a:t>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Afleiðingar bankahrunsins leiddu til milliríkja-deilna Íslands við Bretland og Holland um hvernig ætti að gera upp innistæður sem einstaklingar, félög og stofnanir áttu á þarlendum bankareikningum.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Sala</a:t>
            </a:r>
            <a:r>
              <a:rPr lang="en-US" sz="4300" dirty="0" smtClean="0"/>
              <a:t> </a:t>
            </a:r>
            <a:r>
              <a:rPr lang="en-US" sz="4300" dirty="0" err="1" smtClean="0"/>
              <a:t>ríkisbankanna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163)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Hagkerfið býður skipbrot</a:t>
            </a:r>
            <a:r>
              <a:rPr lang="is-IS" sz="3200" dirty="0" smtClean="0"/>
              <a:t>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Breska ríkisstjórnin gekk svo langt að beita lögum um hryðjuverkavarnir gegn Landsbankanum, Seðlabanka Íslands og ríkisstjórn Íslands.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Vegna ofangreindra aðgerða var til að mynda Landsbankinn settur á lista yfir ofríkisstjórnir sem sæta efnahagslegum þvingunum.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91934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Við</a:t>
            </a:r>
            <a:r>
              <a:rPr lang="en-US" sz="4300" dirty="0" smtClean="0"/>
              <a:t> </a:t>
            </a:r>
            <a:r>
              <a:rPr lang="en-US" sz="4300" dirty="0" err="1" smtClean="0"/>
              <a:t>erum</a:t>
            </a:r>
            <a:r>
              <a:rPr lang="en-US" sz="4300" dirty="0" smtClean="0"/>
              <a:t> </a:t>
            </a:r>
            <a:r>
              <a:rPr lang="en-US" sz="4300" dirty="0" err="1" smtClean="0"/>
              <a:t>ekki</a:t>
            </a:r>
            <a:r>
              <a:rPr lang="en-US" sz="4300" dirty="0" smtClean="0"/>
              <a:t> </a:t>
            </a:r>
            <a:r>
              <a:rPr lang="en-US" sz="4300" dirty="0" err="1" smtClean="0"/>
              <a:t>hryðju-verkamenn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163)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Beiting hryðjuverkalaganna, sem Bretar beittu okkur Íslendinga, átti stóran þátt í að íslenska efnahagskerfið hrundi.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Indefence</a:t>
            </a:r>
            <a:r>
              <a:rPr lang="is-IS" sz="3200" dirty="0" smtClean="0"/>
              <a:t> eru samtök stofnuð til að mótmæla beitingu hryðjuverkalaga á Íslandi.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91934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Icesave-reikningar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164)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2600" dirty="0" smtClean="0"/>
              <a:t>Um 400.000 einstaklingar, fyrirtæki og stofnanir áttu innistæður á svokölluðum Icesave-reikningum hjá Landsbankanum í Bretlandi og Hollandi. Við hrun Landsbankans lokuðust þessir reikningar.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600" dirty="0" smtClean="0"/>
              <a:t> Ríkisstjórn Íslands hefur samþykkt að ábyrgjast greiðslur á hluta af Icesave-reikningunum en Hollendingar og Bretar lána fyrir skuldunum. Óvíst er hversu há upphæð kemur til með að falla á ríkissjóð.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endParaRPr lang="is-IS" sz="3200" dirty="0" smtClean="0"/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91934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Icesave-reikningar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165)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2800" dirty="0" smtClean="0"/>
              <a:t>Margir eru þeirrar skoðunar að Íslendingar ættu ekki að ábyrgjast greiðslur vegna Icesave.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Aðrir telja að ef ekki verði samið við Breta og Hollendinga um Icesave muni Ísland að öllum líkindum einangrast frá alþjóðasamfélaginu. 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Slík einangrun þýðir að fáir, ef nokkrir, vilja eiga viðskipti við Íslendinga.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endParaRPr lang="is-IS" sz="3200" dirty="0" smtClean="0"/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91934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Stóriðjuframkvæmdir</a:t>
            </a:r>
            <a:r>
              <a:rPr lang="en-US" sz="4300" dirty="0" smtClean="0"/>
              <a:t/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165)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2800" b="1" dirty="0" smtClean="0"/>
              <a:t>Kárahnjúkavirkjun</a:t>
            </a:r>
            <a:r>
              <a:rPr lang="is-IS" sz="2800" dirty="0" smtClean="0"/>
              <a:t>, sem er vatnsaflsvirkjun norðan Vatnajökuls, hefur verið nefnd stærsta framkvæmd Íslandssögunnar. Virkjunin var og er umdeild.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Margir töldu að virkjunin gæti aldrei orðið þjóðhagslega hagkvæm.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Virkjunin og bygging álvers á Reyðarfirði hafði jákvæðar breytingar í för með sér á Austfjörðum.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3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91934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Stóriðjuframkvæmdir</a:t>
            </a:r>
            <a:r>
              <a:rPr lang="en-US" sz="4300" dirty="0" smtClean="0"/>
              <a:t/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165)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2800" dirty="0" smtClean="0"/>
              <a:t>Framkvæmdir við Kárahnjúkavirkjun hófust af fullum krafti 2003 og sköpuðu mikla þenslu í hagkerfinu.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</a:t>
            </a:r>
            <a:r>
              <a:rPr lang="is-IS" sz="2800" b="1" dirty="0" smtClean="0"/>
              <a:t>Þensla</a:t>
            </a:r>
            <a:r>
              <a:rPr lang="is-IS" sz="2800" dirty="0" smtClean="0"/>
              <a:t> þýðir að hagkerfi bólgni út og að mikil eftirspurn sé eftir vinnukrafti, vörum og þjónustu. Ef eftirspurn verður meiri en framboð leiðir það til verðhækkunar á öllum þessum þáttum. Og það var einmitt það sem gerðist hér á landi.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3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91934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Erlent</a:t>
            </a:r>
            <a:r>
              <a:rPr lang="en-US" sz="4300" dirty="0" smtClean="0"/>
              <a:t> </a:t>
            </a:r>
            <a:r>
              <a:rPr lang="en-US" sz="4300" dirty="0" err="1" smtClean="0"/>
              <a:t>lánsfé</a:t>
            </a:r>
            <a:r>
              <a:rPr lang="en-US" sz="4300" dirty="0" smtClean="0"/>
              <a:t>…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165)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Íslensku bankarnir tóku mikið fé að láni erlendis, til dæmis í tengslum við jöklabréf sem þeir endurlánuðu hér, annaðhvort í íslenskri eða erlendri mynt.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Með auknu aðgengi að fjármagni skuldsettu fyrirtæki og einstaklingar sig hröðum skrefum.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Segja má að íslenska þjóðin hafi farið á fjárfest-ingarfyllerí og að kreppan sé timburmennirnir.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3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91934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Erlent</a:t>
            </a:r>
            <a:r>
              <a:rPr lang="en-US" sz="4300" dirty="0" smtClean="0"/>
              <a:t> </a:t>
            </a:r>
            <a:r>
              <a:rPr lang="en-US" sz="4300" dirty="0" err="1" smtClean="0"/>
              <a:t>lánsfé</a:t>
            </a:r>
            <a:r>
              <a:rPr lang="en-US" sz="4300" dirty="0" smtClean="0"/>
              <a:t>…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166)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Að vísu tóku ekki allir þátt í þessu lífsgæðakapp-hlaupi. Margir telja að kreppan bitni mun harðar á höfuðborgarsvæðinu, að góðærið hafi síður náð út á landsbyggðina.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Afleiðing aukinnar einkaneyslu var að allt hækkaði í verði, þar með talið húsnæðisverð. Nú er svo komið að tekjur margra duga vart fyrir útgjöldum og skuldirnar bara hækka.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3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100" dirty="0" err="1" smtClean="0"/>
              <a:t>Lífsskilyrði</a:t>
            </a:r>
            <a:r>
              <a:rPr lang="en-US" sz="4100" dirty="0" smtClean="0"/>
              <a:t> (</a:t>
            </a:r>
            <a:r>
              <a:rPr lang="en-US" sz="4100" dirty="0" err="1" smtClean="0"/>
              <a:t>bls</a:t>
            </a:r>
            <a:r>
              <a:rPr lang="en-US" sz="4100" dirty="0" smtClean="0"/>
              <a:t>. 145)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Íslendingar telja sig mikla bókaþjóð – samt var fátt um íslenskar þjóðhetjur í skáldskap og stjórnmálum fyrr en á 19. öld ef undan-skildar eru fornbókmenntirnar á 12. öld.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Myndlist og tónlist voru varla til hér á landi í evrópskum skilningi fyrr en á 19. öld.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91934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Jöklabréf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166)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</a:t>
            </a:r>
            <a:r>
              <a:rPr lang="is-IS" sz="2800" b="1" dirty="0" smtClean="0"/>
              <a:t>Jöklabréf/krónubréf</a:t>
            </a:r>
            <a:r>
              <a:rPr lang="is-IS" sz="2800" dirty="0" smtClean="0"/>
              <a:t> eru flókið fyrirbæri, en nafnið er notað yfir skuldabréf sem erlendir aðilar hafa gefið út í íslenskum krónum.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Skuldabréf táknar viðurkenningu á að peninga-upphæð hafi verið tekin að láni. Lántakinn lofar að borga skuldina aftur á tilteknum degi og jafnframt vexti af henni.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3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91934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Jöklabréf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166)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</a:t>
            </a:r>
            <a:r>
              <a:rPr lang="is-IS" sz="3200" dirty="0" smtClean="0"/>
              <a:t>Vextir af jöklabréfum eru mjög háir. Þegar krónan tók að falla fóru endurgreiðslur af jöklabréfum að skapa vandamál hér á landi.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Við gengisfellinguna urðu afborganir af bréfunum mun hærri en fyrir fall krónunnar.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3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91934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Búsáhaldabylting</a:t>
            </a:r>
            <a:r>
              <a:rPr lang="en-US" sz="4300" dirty="0" smtClean="0"/>
              <a:t/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166-167)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Við upphaf kreppunnar árið 2008 fóru þúsundir manna að mótmæla efnahagshruninu til að knýja þá sem áttu þátt í því til að axla ábyrgð.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</a:t>
            </a:r>
            <a:r>
              <a:rPr lang="is-IS" sz="2800" b="1" dirty="0" smtClean="0"/>
              <a:t>Opnir borgarafundir </a:t>
            </a:r>
            <a:r>
              <a:rPr lang="is-IS" sz="2800" dirty="0" smtClean="0"/>
              <a:t>haldnir, meðal annars í Háskólabíói.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</a:t>
            </a:r>
            <a:r>
              <a:rPr lang="is-IS" sz="2800" b="1" dirty="0" smtClean="0"/>
              <a:t>Raddir fólksins </a:t>
            </a:r>
            <a:r>
              <a:rPr lang="is-IS" sz="2800" dirty="0" smtClean="0"/>
              <a:t>– fundir á Austurvelli á hverjum laugardegi og stundum oftar.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3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91934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Búsáhaldabylting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167)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Í janúar 2009 tóku þúsundir manna að mæta á fundi á Austurvelli og láta í sér heyra meðal annars með að berja potta og pönnur.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Búsáhaldabyltingin</a:t>
            </a:r>
            <a:r>
              <a:rPr lang="is-IS" sz="3200" dirty="0" smtClean="0"/>
              <a:t> var hafin en mótmælin leiddu til þess að ríkisstjórn Sjálfstæðisflokks og Samfylkingar féll þennan afdrifaríka janúarmánuð.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3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91934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Rof</a:t>
            </a:r>
            <a:r>
              <a:rPr lang="en-US" sz="4300" dirty="0" smtClean="0"/>
              <a:t> </a:t>
            </a:r>
            <a:r>
              <a:rPr lang="en-US" sz="4300" dirty="0" err="1" smtClean="0"/>
              <a:t>milli</a:t>
            </a:r>
            <a:r>
              <a:rPr lang="en-US" sz="4300" dirty="0" smtClean="0"/>
              <a:t> </a:t>
            </a:r>
            <a:r>
              <a:rPr lang="en-US" sz="4300" dirty="0" err="1" smtClean="0"/>
              <a:t>þings</a:t>
            </a:r>
            <a:r>
              <a:rPr lang="en-US" sz="4300" dirty="0" smtClean="0"/>
              <a:t> </a:t>
            </a:r>
            <a:r>
              <a:rPr lang="en-US" sz="4300" dirty="0" err="1" smtClean="0"/>
              <a:t>og</a:t>
            </a:r>
            <a:r>
              <a:rPr lang="en-US" sz="4300" dirty="0" smtClean="0"/>
              <a:t> </a:t>
            </a:r>
            <a:r>
              <a:rPr lang="en-US" sz="4300" dirty="0" err="1" smtClean="0"/>
              <a:t>þjóðar</a:t>
            </a:r>
            <a:r>
              <a:rPr lang="en-US" sz="4300" dirty="0" smtClean="0"/>
              <a:t/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Helgi Gunnlaugsson félagsfræðingur segir mótmælin mikil tíðindi enda nánast engin hefð fyrir mótmælum af þessu tagi hér á landi.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Mótmæli og átök vegna inngöngu Íslands í Nató árið 1949 voru öðruvísi því þau stóðu aðeins yfir í einn dag.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Fyrsti vísirinn að fjöldamótmælum í marga daga var líklega mótmælin gegn Kárahnjúkavirkjun.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3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91934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Rof</a:t>
            </a:r>
            <a:r>
              <a:rPr lang="en-US" sz="4300" dirty="0" smtClean="0"/>
              <a:t> </a:t>
            </a:r>
            <a:r>
              <a:rPr lang="en-US" sz="4300" dirty="0" err="1" smtClean="0"/>
              <a:t>milli</a:t>
            </a:r>
            <a:r>
              <a:rPr lang="en-US" sz="4300" dirty="0" smtClean="0"/>
              <a:t> </a:t>
            </a:r>
            <a:r>
              <a:rPr lang="en-US" sz="4300" dirty="0" err="1" smtClean="0"/>
              <a:t>þings</a:t>
            </a:r>
            <a:r>
              <a:rPr lang="en-US" sz="4300" dirty="0" smtClean="0"/>
              <a:t> </a:t>
            </a:r>
            <a:r>
              <a:rPr lang="en-US" sz="4300" dirty="0" err="1" smtClean="0"/>
              <a:t>og</a:t>
            </a:r>
            <a:r>
              <a:rPr lang="en-US" sz="4300" dirty="0" smtClean="0"/>
              <a:t> </a:t>
            </a:r>
            <a:r>
              <a:rPr lang="en-US" sz="4300" dirty="0" err="1" smtClean="0"/>
              <a:t>þjóðar</a:t>
            </a:r>
            <a:r>
              <a:rPr lang="en-US" sz="4300" dirty="0" smtClean="0"/>
              <a:t/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Stór hluti þjóðarinnar sættir sig ekki við að enginn axli pólitíska ábyrgð vegna bankahrunsins.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Hið pólitíska uppgjör hefur ekki enn farið fram og margir geta hvorki beðið eftir eins konar hvítbók né eru tilbúnir til að hlusta á þau rök að ekki megi persónugera vandann og að ástandið sé einfaldlega afleiðing heimskreppu.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3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91934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Berast</a:t>
            </a:r>
            <a:r>
              <a:rPr lang="en-US" sz="4300" dirty="0" smtClean="0"/>
              <a:t> </a:t>
            </a:r>
            <a:r>
              <a:rPr lang="en-US" sz="4300" dirty="0" err="1" smtClean="0"/>
              <a:t>með</a:t>
            </a:r>
            <a:r>
              <a:rPr lang="en-US" sz="4300" dirty="0" smtClean="0"/>
              <a:t> </a:t>
            </a:r>
            <a:r>
              <a:rPr lang="en-US" sz="4300" dirty="0" err="1" smtClean="0"/>
              <a:t>straumnum</a:t>
            </a:r>
            <a:r>
              <a:rPr lang="en-US" sz="4300" dirty="0" smtClean="0"/>
              <a:t/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Hvítbók; skýrsla ríkisstjórnarinnar þar sem hún útskýrir afstöðu sína til einhvers tiltekins máls.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Í langvinnum mótmælum magnast smám saman upp spenna. Ofbeldið sem fylgdi mótmælunum er talið vera afleiðing þess að mönnum finnst að ekki sé verið að hlusta á þá. Til lengri tíma sé hætta á að ástandið leiði til minni virðingar fyrir stofnunum samfélagsins, lögum og rétti.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3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292" y="291934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Búsáhaldabyltingin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Skiptar skoðanir eru um út á hvað búsáhaldabyltingin gekk í raun og veru. 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Mögulegar skýringar</a:t>
            </a:r>
            <a:r>
              <a:rPr lang="is-IS" sz="3200" dirty="0" smtClean="0"/>
              <a:t>:</a:t>
            </a:r>
          </a:p>
          <a:p>
            <a:pPr marL="0" lvl="1">
              <a:spcBef>
                <a:spcPts val="12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Að koma stjórnvöldum frá.</a:t>
            </a:r>
          </a:p>
          <a:p>
            <a:pPr marL="0" lvl="1">
              <a:spcBef>
                <a:spcPts val="12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Ósk um nýja stjórnarskrá þar sem skorið yrði á milli framkvæmdavalds og löggjafarvalds.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3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292" y="291934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Búsáhaldabyltingin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168)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Mögulegar skýringar</a:t>
            </a:r>
            <a:r>
              <a:rPr lang="is-IS" sz="3200" dirty="0" smtClean="0"/>
              <a:t>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Að þeir sem tóku þátt í búsáhaldabyltingunni hafi verið reiðir einstaklingar sem vildu mótmæla efnahagsþrengingum og skerðingu lífsgæða sem fylgja kreppum.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3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292" y="291934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Kafla</a:t>
            </a:r>
            <a:r>
              <a:rPr lang="en-US" sz="4300" dirty="0" smtClean="0"/>
              <a:t> 4.1 </a:t>
            </a:r>
            <a:r>
              <a:rPr lang="en-US" sz="4300" dirty="0" err="1" smtClean="0"/>
              <a:t>er</a:t>
            </a:r>
            <a:r>
              <a:rPr lang="en-US" sz="4300" dirty="0" smtClean="0"/>
              <a:t> </a:t>
            </a:r>
            <a:r>
              <a:rPr lang="en-US" sz="4300" dirty="0" err="1" smtClean="0"/>
              <a:t>lokið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Hér lýkur glósum úr kafla 4.1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Nú áttu bara eftir að svara spurningunum á bls. </a:t>
            </a:r>
            <a:r>
              <a:rPr lang="is-IS" sz="3200" smtClean="0"/>
              <a:t>170.</a:t>
            </a:r>
            <a:endParaRPr lang="is-IS" sz="3200" dirty="0" smtClean="0"/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3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2858</TotalTime>
  <Words>5222</Words>
  <Application>Microsoft Office PowerPoint</Application>
  <PresentationFormat>On-screen Show (4:3)</PresentationFormat>
  <Paragraphs>372</Paragraphs>
  <Slides>99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99</vt:i4>
      </vt:variant>
    </vt:vector>
  </HeadingPairs>
  <TitlesOfParts>
    <vt:vector size="100" baseType="lpstr">
      <vt:lpstr>Capital</vt:lpstr>
      <vt:lpstr>4.1 Hvað er að vera  Íslendingur</vt:lpstr>
      <vt:lpstr>Hvað er að vera Íslendingur? (bls. 142)</vt:lpstr>
      <vt:lpstr>Hvað er að vera Íslendingur? (bls. 143)</vt:lpstr>
      <vt:lpstr>Hvað er að vera Íslendingur? (bls. 144)</vt:lpstr>
      <vt:lpstr>Skýrsla nefndar um ímynd Íslands (bls. 144)</vt:lpstr>
      <vt:lpstr>Skýrsla nefndar um ímynd Íslands (bls. 144)</vt:lpstr>
      <vt:lpstr>Náttúra landsins (bls. 145)</vt:lpstr>
      <vt:lpstr>Skýrsla nefndar um ímynd Íslands (bls. 145)</vt:lpstr>
      <vt:lpstr>Lífsskilyrði (bls. 145)</vt:lpstr>
      <vt:lpstr>Lífsskilyrði (bls. 145)</vt:lpstr>
      <vt:lpstr>Lífsskilyrði (bls. 146)</vt:lpstr>
      <vt:lpstr>Lífsskilyrði (bls. 146)</vt:lpstr>
      <vt:lpstr>Lífsskilyrði (bls. 146-147)</vt:lpstr>
      <vt:lpstr>Lífsskilyrði (bls. 146-147)</vt:lpstr>
      <vt:lpstr>Hvað er flóttamaður? (bls. 147)</vt:lpstr>
      <vt:lpstr>Hvað er flóttamaður? (bls. 147)</vt:lpstr>
      <vt:lpstr>Hvað er flóttamaður? (bls. 147)</vt:lpstr>
      <vt:lpstr>Hvað er flóttamaður? (bls. 147)</vt:lpstr>
      <vt:lpstr>Flóttafólk á Íslandi (bls. 148)</vt:lpstr>
      <vt:lpstr>Hælisleitendur (bls. 149)</vt:lpstr>
      <vt:lpstr>Hælisleitendur (bls. 149)</vt:lpstr>
      <vt:lpstr>Hælisleitendur (bls. 150)</vt:lpstr>
      <vt:lpstr>Ung eða gömul þjóð? (bls. 150)</vt:lpstr>
      <vt:lpstr>Eru allir Íslendingar eins? (bls. 151)</vt:lpstr>
      <vt:lpstr>Eru allir Íslendingar eins? (bls. 151)</vt:lpstr>
      <vt:lpstr>Eru allir Íslendingar eins? (bls. 151)</vt:lpstr>
      <vt:lpstr>Eru allir Íslendingar eins? (bls. 152)</vt:lpstr>
      <vt:lpstr>Eru allir Íslendingar eins? (bls. 152)</vt:lpstr>
      <vt:lpstr>Eru allir Íslendingar eins? (bls. 152)</vt:lpstr>
      <vt:lpstr>Eru allir Íslendingar eins? (bls. 152)</vt:lpstr>
      <vt:lpstr>Heimurinn minnkar (bls. 153)</vt:lpstr>
      <vt:lpstr>Heimurinn minnkar (bls. 153)</vt:lpstr>
      <vt:lpstr>Heimurinn minnkar (bls. 153)</vt:lpstr>
      <vt:lpstr>Heimurinn minnkar (bls. 153)</vt:lpstr>
      <vt:lpstr>Heimurinn minnkar (bls. 154)</vt:lpstr>
      <vt:lpstr>Kostir og gallar… (bls. 154)</vt:lpstr>
      <vt:lpstr>Kostir og gallar… (bls. 154)</vt:lpstr>
      <vt:lpstr>Kostir og gallar… (bls. 155)</vt:lpstr>
      <vt:lpstr>Eru Íslendingar… (bls. 155)</vt:lpstr>
      <vt:lpstr>Evrópusambandið (bls. 155)</vt:lpstr>
      <vt:lpstr>Evrópusambandið – rök með (bls. 155)</vt:lpstr>
      <vt:lpstr>Evrópusambandið – rök með (bls. 155)</vt:lpstr>
      <vt:lpstr>Í fréttum var þetta helst (bls. 157)</vt:lpstr>
      <vt:lpstr>Í fréttum var þetta helst (bls. 157)</vt:lpstr>
      <vt:lpstr>Í fréttum var þetta helst (bls. 157)</vt:lpstr>
      <vt:lpstr>Í fréttum var þetta helst (bls. 157)</vt:lpstr>
      <vt:lpstr>Í fréttum var þetta helst (bls. 157-158)</vt:lpstr>
      <vt:lpstr>Vanskil og virðing (bls. 158)</vt:lpstr>
      <vt:lpstr>Vanskil og virðing (bls. 158)</vt:lpstr>
      <vt:lpstr>Hvað er efnahagskreppa? (bls. 158)</vt:lpstr>
      <vt:lpstr>Hvað er efnahagskreppa? (bls. 158)</vt:lpstr>
      <vt:lpstr>Hvað er efnahagskreppa? (bls. 158)</vt:lpstr>
      <vt:lpstr>Hvað er efnahagskreppa? (bls. 158-159)</vt:lpstr>
      <vt:lpstr>Hvað er efnahagskreppa? (bls. 158-159)</vt:lpstr>
      <vt:lpstr>Kreppa í þróunarlöndum (bls. 159)</vt:lpstr>
      <vt:lpstr>Kreppa í þróunarlöndum (bls. 159)</vt:lpstr>
      <vt:lpstr>Kreppa í þróunarlöndum (bls. 159)</vt:lpstr>
      <vt:lpstr>Góðæri og ójöfn tekjuskipting (bls. 159)</vt:lpstr>
      <vt:lpstr>Íslenska útrásin (bls. 159)</vt:lpstr>
      <vt:lpstr>Íslenska útrásin (bls. 159)</vt:lpstr>
      <vt:lpstr>Íslenska útrásin (bls. 160)</vt:lpstr>
      <vt:lpstr>Íslenska útrásin (bls. 160)</vt:lpstr>
      <vt:lpstr>Íslenska útrásin (bls. 160)</vt:lpstr>
      <vt:lpstr>Íslenska útrásin (bls. 160)</vt:lpstr>
      <vt:lpstr>Íslenska útrásin (bls. 160-161)</vt:lpstr>
      <vt:lpstr>Af hverju? (bls. 161)</vt:lpstr>
      <vt:lpstr>Af hverju? (bls. 161)</vt:lpstr>
      <vt:lpstr>Heimskreppa og undir-málslán (bls. 161)</vt:lpstr>
      <vt:lpstr>Heimskreppa og undir-málslán (bls. 161)</vt:lpstr>
      <vt:lpstr>Heimskreppa og undir-málslán (bls. 161)</vt:lpstr>
      <vt:lpstr>Kvótakerfið 1984 (bls. 161)</vt:lpstr>
      <vt:lpstr>Kvótakerfið 1984 (bls. 162)</vt:lpstr>
      <vt:lpstr>Innganga Íslands í EES (bls. 162)</vt:lpstr>
      <vt:lpstr>Innganga Íslands í EES (bls. 162)</vt:lpstr>
      <vt:lpstr>Innganga Íslands í EES (bls. 162)</vt:lpstr>
      <vt:lpstr>Sala ríkisbankanna (bls. 162)</vt:lpstr>
      <vt:lpstr>Sala ríkisbankanna (bls. 163)</vt:lpstr>
      <vt:lpstr>Sala ríkisbankanna (bls. 163)</vt:lpstr>
      <vt:lpstr>Sala ríkisbankanna (bls. 163)</vt:lpstr>
      <vt:lpstr>Sala ríkisbankanna (bls. 163)</vt:lpstr>
      <vt:lpstr>Sala ríkisbankanna (bls. 163)</vt:lpstr>
      <vt:lpstr>Sala ríkisbankanna (bls. 163)</vt:lpstr>
      <vt:lpstr>Við erum ekki hryðju-verkamenn (bls. 163)</vt:lpstr>
      <vt:lpstr>Icesave-reikningar (bls. 164)</vt:lpstr>
      <vt:lpstr>Icesave-reikningar (bls. 165)</vt:lpstr>
      <vt:lpstr>Stóriðjuframkvæmdir (bls. 165)</vt:lpstr>
      <vt:lpstr>Stóriðjuframkvæmdir (bls. 165)</vt:lpstr>
      <vt:lpstr>Erlent lánsfé… (bls. 165)</vt:lpstr>
      <vt:lpstr>Erlent lánsfé… (bls. 166)</vt:lpstr>
      <vt:lpstr>Jöklabréf (bls. 166)</vt:lpstr>
      <vt:lpstr>Jöklabréf (bls. 166)</vt:lpstr>
      <vt:lpstr>Búsáhaldabylting (bls. 166-167)</vt:lpstr>
      <vt:lpstr>Búsáhaldabylting (bls. 167)</vt:lpstr>
      <vt:lpstr>Rof milli þings og þjóðar (bls. 168)</vt:lpstr>
      <vt:lpstr>Rof milli þings og þjóðar (bls. 168)</vt:lpstr>
      <vt:lpstr>Berast með straumnum (bls. 168)</vt:lpstr>
      <vt:lpstr>Búsáhaldabyltingin (bls. 168)</vt:lpstr>
      <vt:lpstr>Búsáhaldabyltingin (bls. 168)</vt:lpstr>
      <vt:lpstr>Kafla 4.1 er lokið</vt:lpstr>
    </vt:vector>
  </TitlesOfParts>
  <Company>Norðurpóllinn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Ólafur Már Svavarsson</dc:creator>
  <cp:lastModifiedBy>Bjarki Vigfússon</cp:lastModifiedBy>
  <cp:revision>139</cp:revision>
  <dcterms:created xsi:type="dcterms:W3CDTF">2011-05-04T14:28:42Z</dcterms:created>
  <dcterms:modified xsi:type="dcterms:W3CDTF">2011-06-15T10:34:35Z</dcterms:modified>
</cp:coreProperties>
</file>